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1.xml" ContentType="application/vnd.openxmlformats-officedocument.presentationml.notesSlide+xml"/>
  <Override PartName="/ppt/charts/chart9.xml" ContentType="application/vnd.openxmlformats-officedocument.drawingml.chart+xml"/>
  <Override PartName="/ppt/charts/chart8.xml" ContentType="application/vnd.openxmlformats-officedocument.drawingml.chart+xml"/>
  <Override PartName="/ppt/charts/chart7.xml" ContentType="application/vnd.openxmlformats-officedocument.drawingml.chart+xml"/>
  <Override PartName="/ppt/charts/chart6.xml" ContentType="application/vnd.openxmlformats-officedocument.drawingml.chart+xml"/>
  <Override PartName="/ppt/charts/chart5.xml" ContentType="application/vnd.openxmlformats-officedocument.drawingml.chart+xml"/>
  <Override PartName="/ppt/charts/chart4.xml" ContentType="application/vnd.openxmlformats-officedocument.drawingml.chart+xml"/>
  <Override PartName="/ppt/charts/chart3.xml" ContentType="application/vnd.openxmlformats-officedocument.drawingml.chart+xml"/>
  <Override PartName="/ppt/charts/chart2.xml" ContentType="application/vnd.openxmlformats-officedocument.drawingml.chart+xml"/>
  <Override PartName="/ppt/charts/chart1.xml" ContentType="application/vnd.openxmlformats-officedocument.drawingml.chart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_rels/slide17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3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.xml.rels" ContentType="application/vnd.openxmlformats-package.relationships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media/image20.png" ContentType="image/png"/>
  <Override PartName="/ppt/media/image19.png" ContentType="image/png"/>
  <Override PartName="/ppt/media/image18.jpeg" ContentType="image/jpeg"/>
  <Override PartName="/ppt/media/image14.png" ContentType="image/png"/>
  <Override PartName="/ppt/media/image13.png" ContentType="image/png"/>
  <Override PartName="/ppt/media/image12.png" ContentType="image/png"/>
  <Override PartName="/ppt/media/image11.png" ContentType="image/png"/>
  <Override PartName="/ppt/media/image10.png" ContentType="image/png"/>
  <Override PartName="/ppt/media/image9.png" ContentType="image/png"/>
  <Override PartName="/ppt/media/image8.png" ContentType="image/png"/>
  <Override PartName="/ppt/media/image7.png" ContentType="image/png"/>
  <Override PartName="/ppt/media/image6.png" ContentType="image/png"/>
  <Override PartName="/ppt/media/image5.png" ContentType="image/png"/>
  <Override PartName="/ppt/media/image4.png" ContentType="image/png"/>
  <Override PartName="/ppt/media/image17.png" ContentType="image/png"/>
  <Override PartName="/ppt/media/image3.png" ContentType="image/png"/>
  <Override PartName="/ppt/media/image16.png" ContentType="image/png"/>
  <Override PartName="/ppt/media/image2.png" ContentType="image/png"/>
  <Override PartName="/ppt/media/image15.png" ContentType="image/png"/>
  <Override PartName="/ppt/media/image1.png" ContentType="image/png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9144000" cy="6858000"/>
  <p:notesSz cx="6797675" cy="9926637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Déclarants</c:v>
                </c:pt>
              </c:strCache>
            </c:strRef>
          </c:tx>
          <c:spPr>
            <a:solidFill>
              <a:srgbClr val="007292"/>
            </a:solidFill>
            <a:ln>
              <a:noFill/>
            </a:ln>
          </c:spPr>
          <c:dLbls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</c:dLbl>
            <c:dLblPos val="outEnd"/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5907</c:v>
                </c:pt>
                <c:pt idx="1">
                  <c:v>5833</c:v>
                </c:pt>
                <c:pt idx="2">
                  <c:v>6369</c:v>
                </c:pt>
                <c:pt idx="3">
                  <c:v>7400</c:v>
                </c:pt>
                <c:pt idx="4">
                  <c:v>8071</c:v>
                </c:pt>
                <c:pt idx="5">
                  <c:v>9839</c:v>
                </c:pt>
                <c:pt idx="6">
                  <c:v>13361</c:v>
                </c:pt>
                <c:pt idx="7">
                  <c:v>16552</c:v>
                </c:pt>
                <c:pt idx="8">
                  <c:v>17710</c:v>
                </c:pt>
                <c:pt idx="9">
                  <c:v>19686</c:v>
                </c:pt>
                <c:pt idx="10">
                  <c:v>20441</c:v>
                </c:pt>
                <c:pt idx="11">
                  <c:v>22830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Bénéficiaires</c:v>
                </c:pt>
              </c:strCache>
            </c:strRef>
          </c:tx>
          <c:spPr>
            <a:solidFill>
              <a:srgbClr val="0098c3"/>
            </a:solidFill>
            <a:ln>
              <a:noFill/>
            </a:ln>
          </c:spPr>
          <c:dLbls>
            <c:dLbl>
              <c:idx val="11"/>
              <c:dLblPos val="outEnd"/>
              <c:showLegendKey val="0"/>
              <c:showVal val="1"/>
              <c:showCatName val="0"/>
              <c:showSerName val="0"/>
              <c:showPercent val="0"/>
            </c:dLbl>
            <c:dLblPos val="outEnd"/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12"/>
                <c:pt idx="0">
                  <c:v>2760</c:v>
                </c:pt>
                <c:pt idx="1">
                  <c:v>2757</c:v>
                </c:pt>
                <c:pt idx="2">
                  <c:v>4094</c:v>
                </c:pt>
                <c:pt idx="3">
                  <c:v>4435</c:v>
                </c:pt>
                <c:pt idx="4">
                  <c:v>5961</c:v>
                </c:pt>
                <c:pt idx="5">
                  <c:v>7018</c:v>
                </c:pt>
                <c:pt idx="6">
                  <c:v>9920</c:v>
                </c:pt>
                <c:pt idx="7">
                  <c:v>12338</c:v>
                </c:pt>
                <c:pt idx="8">
                  <c:v>12852</c:v>
                </c:pt>
                <c:pt idx="9">
                  <c:v>14882</c:v>
                </c:pt>
                <c:pt idx="10">
                  <c:v>15281</c:v>
                </c:pt>
                <c:pt idx="11">
                  <c:v>17445</c:v>
                </c:pt>
              </c:numCache>
            </c:numRef>
          </c:val>
        </c:ser>
        <c:gapWidth val="150"/>
        <c:overlap val="0"/>
        <c:axId val="27114"/>
        <c:axId val="2192"/>
      </c:barChart>
      <c:catAx>
        <c:axId val="27114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 w="9360">
            <a:solidFill>
              <a:srgbClr val="878e9c"/>
            </a:solidFill>
            <a:round/>
          </a:ln>
        </c:spPr>
        <c:crossAx val="2192"/>
        <c:crosses val="autoZero"/>
        <c:auto val="1"/>
        <c:lblAlgn val="ctr"/>
        <c:lblOffset val="100"/>
      </c:catAx>
      <c:valAx>
        <c:axId val="2192"/>
        <c:scaling>
          <c:orientation val="minMax"/>
        </c:scaling>
        <c:delete val="0"/>
        <c:axPos val="l"/>
        <c:majorGridlines>
          <c:spPr>
            <a:ln w="3240">
              <a:solidFill>
                <a:srgbClr val="808080"/>
              </a:solidFill>
              <a:round/>
            </a:ln>
          </c:spPr>
        </c:majorGridlines>
        <c:majorTickMark val="out"/>
        <c:minorTickMark val="none"/>
        <c:tickLblPos val="nextTo"/>
        <c:spPr>
          <a:ln w="9360">
            <a:solidFill>
              <a:srgbClr val="878e9c"/>
            </a:solidFill>
            <a:round/>
          </a:ln>
        </c:spPr>
        <c:crossAx val="27114"/>
        <c:crosses val="autoZero"/>
      </c:valAx>
      <c:spPr>
        <a:solidFill>
          <a:srgbClr val="ffffff"/>
        </a:solidFill>
        <a:ln>
          <a:noFill/>
        </a:ln>
      </c:spPr>
    </c:plotArea>
    <c:legend>
      <c:legendPos val="r"/>
      <c:overlay val="0"/>
      <c:spPr>
        <a:noFill/>
        <a:ln>
          <a:noFill/>
        </a:ln>
      </c:spPr>
    </c:legend>
    <c:plotVisOnly val="1"/>
  </c:chart>
  <c:spPr>
    <a:solidFill>
      <a:srgbClr val="ffffff"/>
    </a:solidFill>
    <a:ln w="9360"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400">
                <a:solidFill>
                  <a:srgbClr val="004065"/>
                </a:solidFill>
                <a:latin typeface="Arial"/>
              </a:rPr>
              <a:t>Montant de la créance (M€)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label 0</c:f>
              <c:strCache>
                <c:ptCount val="1"/>
                <c:pt idx="0">
                  <c:v>Montant CIR</c:v>
                </c:pt>
              </c:strCache>
            </c:strRef>
          </c:tx>
          <c:spPr>
            <a:solidFill>
              <a:srgbClr val="cf006f"/>
            </a:solidFill>
            <a:ln w="28440">
              <a:solidFill>
                <a:srgbClr val="cf006f"/>
              </a:solidFill>
              <a:round/>
            </a:ln>
          </c:spPr>
          <c:dLbls>
            <c:dLbl>
              <c:idx val="11"/>
              <c:dLblPos val="outEnd"/>
              <c:showLegendKey val="0"/>
              <c:showVal val="0"/>
              <c:showCatName val="0"/>
              <c:showSerName val="0"/>
              <c:showPercent val="0"/>
            </c:dLbl>
            <c:dLblPos val="r"/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12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2"/>
                <c:pt idx="0">
                  <c:v>489</c:v>
                </c:pt>
                <c:pt idx="1">
                  <c:v>428</c:v>
                </c:pt>
                <c:pt idx="2">
                  <c:v>930</c:v>
                </c:pt>
                <c:pt idx="3">
                  <c:v>982</c:v>
                </c:pt>
                <c:pt idx="4">
                  <c:v>1495</c:v>
                </c:pt>
                <c:pt idx="5">
                  <c:v>1689</c:v>
                </c:pt>
                <c:pt idx="6">
                  <c:v>4401</c:v>
                </c:pt>
                <c:pt idx="7">
                  <c:v>4787</c:v>
                </c:pt>
                <c:pt idx="8">
                  <c:v>5052</c:v>
                </c:pt>
                <c:pt idx="9">
                  <c:v>5166</c:v>
                </c:pt>
                <c:pt idx="10">
                  <c:v>5333</c:v>
                </c:pt>
                <c:pt idx="11">
                  <c:v>5632</c:v>
                </c:pt>
              </c:numCache>
            </c:numRef>
          </c:val>
          <c:smooth val="0"/>
        </c:ser>
        <c:hiLowLines>
          <c:spPr>
            <a:ln>
              <a:noFill/>
            </a:ln>
          </c:spPr>
        </c:hiLowLines>
        <c:upDownBars>
          <c:gapWidth val="150"/>
          <c:upBars/>
          <c:downBars/>
        </c:upDownBars>
        <c:marker val="0"/>
        <c:axId val="15775"/>
        <c:axId val="26847"/>
      </c:lineChart>
      <c:catAx>
        <c:axId val="15775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 w="9360">
            <a:solidFill>
              <a:srgbClr val="878e9c"/>
            </a:solidFill>
            <a:round/>
          </a:ln>
        </c:spPr>
        <c:crossAx val="26847"/>
        <c:crosses val="autoZero"/>
        <c:auto val="1"/>
        <c:lblAlgn val="ctr"/>
        <c:lblOffset val="100"/>
      </c:catAx>
      <c:valAx>
        <c:axId val="26847"/>
        <c:scaling>
          <c:orientation val="minMax"/>
        </c:scaling>
        <c:delete val="0"/>
        <c:axPos val="l"/>
        <c:majorGridlines>
          <c:spPr>
            <a:ln w="9360">
              <a:solidFill>
                <a:srgbClr val="878e9c"/>
              </a:solidFill>
              <a:round/>
            </a:ln>
          </c:spPr>
        </c:majorGridlines>
        <c:majorTickMark val="none"/>
        <c:minorTickMark val="none"/>
        <c:tickLblPos val="nextTo"/>
        <c:spPr>
          <a:ln w="9360">
            <a:solidFill>
              <a:srgbClr val="878e9c"/>
            </a:solidFill>
            <a:round/>
          </a:ln>
        </c:spPr>
        <c:crossAx val="15775"/>
        <c:crosses val="autoZero"/>
      </c:valAx>
      <c:spPr>
        <a:solidFill>
          <a:srgbClr val="eef4f8"/>
        </a:solidFill>
        <a:ln>
          <a:noFill/>
        </a:ln>
      </c:spPr>
    </c:plotArea>
    <c:plotVisOnly val="1"/>
  </c:chart>
  <c:spPr>
    <a:noFill/>
    <a:ln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400">
                <a:solidFill>
                  <a:srgbClr val="d9d9d9"/>
                </a:solidFill>
                <a:latin typeface="Calibri"/>
              </a:rPr>
              <a:t>Nombre de déclarants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Nombre de déclarants</c:v>
                </c:pt>
              </c:strCache>
            </c:strRef>
          </c:tx>
          <c:spPr>
            <a:noFill/>
            <a:ln w="9360">
              <a:solidFill>
                <a:srgbClr val="5b9bd5"/>
              </a:solidFill>
              <a:round/>
            </a:ln>
          </c:spPr>
          <c:dLbls>
            <c:dLbl>
              <c:idx val="8"/>
              <c:dLblPos val="outEnd"/>
              <c:showLegendKey val="0"/>
              <c:showVal val="0"/>
              <c:showCatName val="0"/>
              <c:showSerName val="0"/>
              <c:showPercent val="0"/>
            </c:dLbl>
            <c:dLblPos val="outEnd"/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14"/>
                <c:pt idx="0">
                  <c:v>Total IDF</c:v>
                </c:pt>
                <c:pt idx="1">
                  <c:v>TOTAL AURA</c:v>
                </c:pt>
                <c:pt idx="2">
                  <c:v>Total LRMP</c:v>
                </c:pt>
                <c:pt idx="3">
                  <c:v>Total PACA</c:v>
                </c:pt>
                <c:pt idx="4">
                  <c:v>Total ALPC</c:v>
                </c:pt>
                <c:pt idx="5">
                  <c:v>Total PDL</c:v>
                </c:pt>
                <c:pt idx="6">
                  <c:v>Total ACAL</c:v>
                </c:pt>
                <c:pt idx="7">
                  <c:v>Total NPCP</c:v>
                </c:pt>
                <c:pt idx="8">
                  <c:v>Total BRETAGNE</c:v>
                </c:pt>
                <c:pt idx="9">
                  <c:v>Total BFCO</c:v>
                </c:pt>
                <c:pt idx="10">
                  <c:v>Total NORMANDIE</c:v>
                </c:pt>
                <c:pt idx="11">
                  <c:v>Total CENTRE</c:v>
                </c:pt>
                <c:pt idx="12">
                  <c:v>Total Outre Mer</c:v>
                </c:pt>
                <c:pt idx="13">
                  <c:v>Total CORSE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4"/>
                <c:pt idx="0">
                  <c:v>7692</c:v>
                </c:pt>
                <c:pt idx="1">
                  <c:v>3735</c:v>
                </c:pt>
                <c:pt idx="2">
                  <c:v>1622</c:v>
                </c:pt>
                <c:pt idx="3">
                  <c:v>1452</c:v>
                </c:pt>
                <c:pt idx="4">
                  <c:v>1389</c:v>
                </c:pt>
                <c:pt idx="5">
                  <c:v>1350</c:v>
                </c:pt>
                <c:pt idx="6">
                  <c:v>1308</c:v>
                </c:pt>
                <c:pt idx="7">
                  <c:v>1202</c:v>
                </c:pt>
                <c:pt idx="8">
                  <c:v>1000</c:v>
                </c:pt>
                <c:pt idx="9">
                  <c:v>832</c:v>
                </c:pt>
                <c:pt idx="10">
                  <c:v>603</c:v>
                </c:pt>
                <c:pt idx="11">
                  <c:v>545</c:v>
                </c:pt>
                <c:pt idx="12">
                  <c:v>73</c:v>
                </c:pt>
                <c:pt idx="13">
                  <c:v>26</c:v>
                </c:pt>
              </c:numCache>
            </c:numRef>
          </c:val>
        </c:ser>
        <c:gapWidth val="315"/>
        <c:overlap val="-40"/>
        <c:axId val="20358"/>
        <c:axId val="19280"/>
      </c:barChart>
      <c:catAx>
        <c:axId val="20358"/>
        <c:scaling>
          <c:orientation val="minMax"/>
        </c:scaling>
        <c:delete val="0"/>
        <c:axPos val="b"/>
        <c:majorGridlines>
          <c:spPr>
            <a:ln w="9360">
              <a:solidFill>
                <a:srgbClr val="595959"/>
              </a:solidFill>
              <a:round/>
            </a:ln>
          </c:spPr>
        </c:majorGridlines>
        <c:majorTickMark val="none"/>
        <c:minorTickMark val="none"/>
        <c:tickLblPos val="nextTo"/>
        <c:spPr>
          <a:ln w="9360">
            <a:noFill/>
          </a:ln>
        </c:spPr>
        <c:crossAx val="19280"/>
        <c:crosses val="autoZero"/>
        <c:auto val="1"/>
        <c:lblAlgn val="ctr"/>
        <c:lblOffset val="100"/>
      </c:catAx>
      <c:valAx>
        <c:axId val="19280"/>
        <c:scaling>
          <c:orientation val="minMax"/>
          <c:max val="8000"/>
          <c:min val="0"/>
        </c:scaling>
        <c:delete val="0"/>
        <c:axPos val="l"/>
        <c:majorGridlines>
          <c:spPr>
            <a:ln w="9360">
              <a:solidFill>
                <a:srgbClr val="595959"/>
              </a:solidFill>
              <a:round/>
            </a:ln>
          </c:spPr>
        </c:majorGridlines>
        <c:majorTickMark val="none"/>
        <c:minorTickMark val="none"/>
        <c:tickLblPos val="nextTo"/>
        <c:spPr>
          <a:ln w="9360">
            <a:noFill/>
          </a:ln>
        </c:spPr>
        <c:crossAx val="20358"/>
        <c:crosses val="autoZero"/>
      </c:valAx>
      <c:spPr>
        <a:noFill/>
        <a:ln>
          <a:noFill/>
        </a:ln>
      </c:spPr>
    </c:plotArea>
    <c:plotVisOnly val="1"/>
  </c:chart>
  <c:spPr>
    <a:solidFill>
      <a:srgbClr val="404040"/>
    </a:solidFill>
    <a:ln w="9360">
      <a:solidFill>
        <a:srgbClr val="d9d9d9"/>
      </a:solidFill>
      <a:round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400">
                <a:solidFill>
                  <a:srgbClr val="d9d9d9"/>
                </a:solidFill>
                <a:latin typeface="Calibri"/>
              </a:rPr>
              <a:t>Montant des dépenses M€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Montant des dépenses M€</c:v>
                </c:pt>
              </c:strCache>
            </c:strRef>
          </c:tx>
          <c:spPr>
            <a:noFill/>
            <a:ln w="9360">
              <a:solidFill>
                <a:srgbClr val="5b9bd5"/>
              </a:solidFill>
              <a:round/>
            </a:ln>
          </c:spPr>
          <c:dLbls>
            <c:dLbl>
              <c:idx val="8"/>
              <c:dLblPos val="outEnd"/>
              <c:showLegendKey val="0"/>
              <c:showVal val="0"/>
              <c:showCatName val="0"/>
              <c:showSerName val="0"/>
              <c:showPercent val="0"/>
            </c:dLbl>
            <c:dLblPos val="outEnd"/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14"/>
                <c:pt idx="0">
                  <c:v>Total IDF</c:v>
                </c:pt>
                <c:pt idx="1">
                  <c:v>TOTAL AURA</c:v>
                </c:pt>
                <c:pt idx="2">
                  <c:v>Total LRMP</c:v>
                </c:pt>
                <c:pt idx="3">
                  <c:v>Total PACA</c:v>
                </c:pt>
                <c:pt idx="4">
                  <c:v>Total ACAL</c:v>
                </c:pt>
                <c:pt idx="5">
                  <c:v>Total ALPC</c:v>
                </c:pt>
                <c:pt idx="6">
                  <c:v>Total NPCP</c:v>
                </c:pt>
                <c:pt idx="7">
                  <c:v>Total PDL</c:v>
                </c:pt>
                <c:pt idx="8">
                  <c:v>Total BRETAGNE</c:v>
                </c:pt>
                <c:pt idx="9">
                  <c:v>Total CENTRE</c:v>
                </c:pt>
                <c:pt idx="10">
                  <c:v>Total NORMANDIE</c:v>
                </c:pt>
                <c:pt idx="11">
                  <c:v>Total BFCO</c:v>
                </c:pt>
                <c:pt idx="12">
                  <c:v>Total Outre Mer</c:v>
                </c:pt>
                <c:pt idx="13">
                  <c:v>Total CORSE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14"/>
                <c:pt idx="0">
                  <c:v>12478.090856</c:v>
                </c:pt>
                <c:pt idx="1">
                  <c:v>2373.325003</c:v>
                </c:pt>
                <c:pt idx="2">
                  <c:v>1353.777819</c:v>
                </c:pt>
                <c:pt idx="3">
                  <c:v>1129.135773</c:v>
                </c:pt>
                <c:pt idx="4">
                  <c:v>654.813171</c:v>
                </c:pt>
                <c:pt idx="5">
                  <c:v>562.607396</c:v>
                </c:pt>
                <c:pt idx="6">
                  <c:v>523.334194333333</c:v>
                </c:pt>
                <c:pt idx="7">
                  <c:v>452.697441</c:v>
                </c:pt>
                <c:pt idx="8">
                  <c:v>395.773375</c:v>
                </c:pt>
                <c:pt idx="9">
                  <c:v>329.235535</c:v>
                </c:pt>
                <c:pt idx="10">
                  <c:v>295.394345</c:v>
                </c:pt>
                <c:pt idx="11">
                  <c:v>281.977661</c:v>
                </c:pt>
                <c:pt idx="12">
                  <c:v>14.24075</c:v>
                </c:pt>
                <c:pt idx="13">
                  <c:v>10.775317</c:v>
                </c:pt>
              </c:numCache>
            </c:numRef>
          </c:val>
        </c:ser>
        <c:gapWidth val="315"/>
        <c:overlap val="-40"/>
        <c:axId val="19938"/>
        <c:axId val="5322"/>
      </c:barChart>
      <c:catAx>
        <c:axId val="19938"/>
        <c:scaling>
          <c:orientation val="minMax"/>
        </c:scaling>
        <c:delete val="0"/>
        <c:axPos val="b"/>
        <c:majorGridlines>
          <c:spPr>
            <a:ln w="9360">
              <a:solidFill>
                <a:srgbClr val="595959"/>
              </a:solidFill>
              <a:round/>
            </a:ln>
          </c:spPr>
        </c:majorGridlines>
        <c:majorTickMark val="none"/>
        <c:minorTickMark val="none"/>
        <c:tickLblPos val="nextTo"/>
        <c:spPr>
          <a:ln w="9360">
            <a:noFill/>
          </a:ln>
        </c:spPr>
        <c:crossAx val="5322"/>
        <c:crosses val="autoZero"/>
        <c:auto val="1"/>
        <c:lblAlgn val="ctr"/>
        <c:lblOffset val="100"/>
      </c:catAx>
      <c:valAx>
        <c:axId val="5322"/>
        <c:scaling>
          <c:orientation val="minMax"/>
          <c:max val="13000"/>
          <c:min val="0"/>
        </c:scaling>
        <c:delete val="0"/>
        <c:axPos val="l"/>
        <c:majorGridlines>
          <c:spPr>
            <a:ln w="9360">
              <a:solidFill>
                <a:srgbClr val="595959"/>
              </a:solidFill>
              <a:round/>
            </a:ln>
          </c:spPr>
        </c:majorGridlines>
        <c:majorTickMark val="none"/>
        <c:minorTickMark val="none"/>
        <c:tickLblPos val="nextTo"/>
        <c:spPr>
          <a:ln w="9360">
            <a:noFill/>
          </a:ln>
        </c:spPr>
        <c:crossAx val="19938"/>
        <c:crosses val="autoZero"/>
      </c:valAx>
      <c:spPr>
        <a:noFill/>
        <a:ln>
          <a:noFill/>
        </a:ln>
      </c:spPr>
    </c:plotArea>
    <c:plotVisOnly val="1"/>
  </c:chart>
  <c:spPr>
    <a:solidFill>
      <a:srgbClr val="404040"/>
    </a:solidFill>
    <a:ln w="9360">
      <a:solidFill>
        <a:srgbClr val="d9d9d9"/>
      </a:solidFill>
      <a:round/>
    </a:ln>
  </c:spPr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600">
                <a:solidFill>
                  <a:srgbClr val="f2f2f2"/>
                </a:solidFill>
                <a:latin typeface="Calibri"/>
              </a:rPr>
              <a:t>Nombre de déclarants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Nombre de déclarants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explosion val="0"/>
          <c:dPt>
            <c:idx val="0"/>
            <c:spPr>
              <a:ln>
                <a:noFill/>
              </a:ln>
            </c:spPr>
          </c:dPt>
          <c:dPt>
            <c:idx val="1"/>
            <c:spPr>
              <a:ln>
                <a:noFill/>
              </a:ln>
            </c:spPr>
          </c:dPt>
          <c:dPt>
            <c:idx val="2"/>
            <c:spPr>
              <a:ln>
                <a:noFill/>
              </a:ln>
            </c:spPr>
          </c:dPt>
          <c:dPt>
            <c:idx val="3"/>
            <c:spPr>
              <a:ln>
                <a:noFill/>
              </a:ln>
            </c:spPr>
          </c:dPt>
          <c:dPt>
            <c:idx val="4"/>
            <c:spPr>
              <a:ln>
                <a:noFill/>
              </a:ln>
            </c:spPr>
          </c:dPt>
          <c:dLbls>
            <c:dLbl>
              <c:idx val="0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1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2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3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4"/>
              <c:dLblPos val="bestFit"/>
              <c:showLegendKey val="0"/>
              <c:showVal val="1"/>
              <c:showCatName val="1"/>
              <c:showSerName val="0"/>
              <c:showPercent val="0"/>
            </c:dLbl>
            <c:dLblPos val="outEnd"/>
            <c:showLegendKey val="0"/>
            <c:showVal val="1"/>
            <c:showCatName val="1"/>
            <c:showSerName val="0"/>
            <c:showPercent val="0"/>
          </c:dLbls>
          <c:cat>
            <c:strRef>
              <c:f>categories</c:f>
              <c:strCache>
                <c:ptCount val="5"/>
                <c:pt idx="0">
                  <c:v>Micro entreprises</c:v>
                </c:pt>
                <c:pt idx="1">
                  <c:v>PME</c:v>
                </c:pt>
                <c:pt idx="2">
                  <c:v>ETI</c:v>
                </c:pt>
                <c:pt idx="3">
                  <c:v>Grandes entreprises</c:v>
                </c:pt>
                <c:pt idx="4">
                  <c:v>Non renseigné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279</c:v>
                </c:pt>
                <c:pt idx="1">
                  <c:v>415</c:v>
                </c:pt>
                <c:pt idx="2">
                  <c:v>68</c:v>
                </c:pt>
                <c:pt idx="3">
                  <c:v>1</c:v>
                </c:pt>
                <c:pt idx="4">
                  <c:v>237</c:v>
                </c:pt>
              </c:numCache>
            </c:numRef>
          </c:val>
        </c:ser>
        <c:firstSliceAng val="0"/>
      </c:pieChart>
      <c:spPr>
        <a:noFill/>
        <a:ln>
          <a:noFill/>
        </a:ln>
      </c:spPr>
    </c:plotArea>
    <c:plotVisOnly val="1"/>
  </c:chart>
  <c:spPr>
    <a:ln>
      <a:noFill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600">
                <a:solidFill>
                  <a:srgbClr val="f2f2f2"/>
                </a:solidFill>
                <a:latin typeface="Calibri"/>
              </a:rPr>
              <a:t>Montant des dépenses M€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Montant des dépenses M€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explosion val="0"/>
          <c:dPt>
            <c:idx val="0"/>
            <c:spPr>
              <a:ln>
                <a:noFill/>
              </a:ln>
            </c:spPr>
          </c:dPt>
          <c:dPt>
            <c:idx val="1"/>
            <c:spPr>
              <a:ln>
                <a:noFill/>
              </a:ln>
            </c:spPr>
          </c:dPt>
          <c:dPt>
            <c:idx val="2"/>
            <c:spPr>
              <a:ln>
                <a:noFill/>
              </a:ln>
            </c:spPr>
          </c:dPt>
          <c:dPt>
            <c:idx val="3"/>
            <c:spPr>
              <a:ln>
                <a:noFill/>
              </a:ln>
            </c:spPr>
          </c:dPt>
          <c:dPt>
            <c:idx val="4"/>
            <c:spPr>
              <a:ln>
                <a:noFill/>
              </a:ln>
            </c:spPr>
          </c:dPt>
          <c:dLbls>
            <c:dLbl>
              <c:idx val="0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1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2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3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4"/>
              <c:dLblPos val="bestFit"/>
              <c:showLegendKey val="0"/>
              <c:showVal val="1"/>
              <c:showCatName val="1"/>
              <c:showSerName val="0"/>
              <c:showPercent val="0"/>
            </c:dLbl>
            <c:dLblPos val="bestFit"/>
            <c:showLegendKey val="0"/>
            <c:showVal val="1"/>
            <c:showCatName val="1"/>
            <c:showSerName val="0"/>
            <c:showPercent val="0"/>
          </c:dLbls>
          <c:cat>
            <c:strRef>
              <c:f>categories</c:f>
              <c:strCache>
                <c:ptCount val="5"/>
                <c:pt idx="0">
                  <c:v>Micro entreprises</c:v>
                </c:pt>
                <c:pt idx="1">
                  <c:v>PME</c:v>
                </c:pt>
                <c:pt idx="2">
                  <c:v>ETI</c:v>
                </c:pt>
                <c:pt idx="3">
                  <c:v>Grandes entreprises</c:v>
                </c:pt>
                <c:pt idx="4">
                  <c:v>Non renseigné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5"/>
                <c:pt idx="0">
                  <c:v>33.093426</c:v>
                </c:pt>
                <c:pt idx="1">
                  <c:v>112.160459</c:v>
                </c:pt>
                <c:pt idx="2">
                  <c:v>62.0851</c:v>
                </c:pt>
                <c:pt idx="3">
                  <c:v>70.089958</c:v>
                </c:pt>
                <c:pt idx="4">
                  <c:v>53.477048</c:v>
                </c:pt>
              </c:numCache>
            </c:numRef>
          </c:val>
        </c:ser>
        <c:firstSliceAng val="0"/>
      </c:pieChart>
      <c:spPr>
        <a:noFill/>
        <a:ln>
          <a:noFill/>
        </a:ln>
      </c:spPr>
    </c:plotArea>
    <c:plotVisOnly val="1"/>
  </c:chart>
  <c:spPr>
    <a:ln>
      <a:noFill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600">
                <a:solidFill>
                  <a:srgbClr val="f2f2f2"/>
                </a:solidFill>
                <a:latin typeface="Calibri"/>
              </a:rPr>
              <a:t>Nombre de 
déclarants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Nombre de déclarants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explosion val="0"/>
          <c:dPt>
            <c:idx val="0"/>
            <c:spPr>
              <a:ln>
                <a:noFill/>
              </a:ln>
            </c:spPr>
          </c:dPt>
          <c:dPt>
            <c:idx val="1"/>
            <c:spPr>
              <a:ln>
                <a:noFill/>
              </a:ln>
            </c:spPr>
          </c:dPt>
          <c:dPt>
            <c:idx val="2"/>
            <c:spPr>
              <a:ln>
                <a:noFill/>
              </a:ln>
            </c:spPr>
          </c:dPt>
          <c:dPt>
            <c:idx val="3"/>
            <c:spPr>
              <a:ln>
                <a:noFill/>
              </a:ln>
            </c:spPr>
          </c:dPt>
          <c:dLbls>
            <c:dLbl>
              <c:idx val="0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1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2"/>
              <c:dLblPos val="bestFit"/>
              <c:showLegendKey val="0"/>
              <c:showVal val="1"/>
              <c:showCatName val="1"/>
              <c:showSerName val="0"/>
              <c:showPercent val="0"/>
            </c:dLbl>
            <c:dLbl>
              <c:idx val="3"/>
              <c:dLblPos val="bestFit"/>
              <c:showLegendKey val="0"/>
              <c:showVal val="1"/>
              <c:showCatName val="1"/>
              <c:showSerName val="0"/>
              <c:showPercent val="0"/>
            </c:dLbl>
            <c:dLblPos val="outEnd"/>
            <c:showLegendKey val="0"/>
            <c:showVal val="1"/>
            <c:showCatName val="1"/>
            <c:showSerName val="0"/>
            <c:showPercent val="0"/>
          </c:dLbls>
          <c:cat>
            <c:strRef>
              <c:f>categories</c:f>
              <c:strCache>
                <c:ptCount val="4"/>
                <c:pt idx="0">
                  <c:v>COTES-D'ARMOR</c:v>
                </c:pt>
                <c:pt idx="1">
                  <c:v>FINISTERE</c:v>
                </c:pt>
                <c:pt idx="2">
                  <c:v>ILLE-ET-VILAINE</c:v>
                </c:pt>
                <c:pt idx="3">
                  <c:v>MORBIHAN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136</c:v>
                </c:pt>
                <c:pt idx="1">
                  <c:v>252</c:v>
                </c:pt>
                <c:pt idx="2">
                  <c:v>420</c:v>
                </c:pt>
                <c:pt idx="3">
                  <c:v>192</c:v>
                </c:pt>
              </c:numCache>
            </c:numRef>
          </c:val>
        </c:ser>
        <c:firstSliceAng val="0"/>
      </c:pieChart>
      <c:spPr>
        <a:noFill/>
        <a:ln>
          <a:noFill/>
        </a:ln>
      </c:spPr>
    </c:plotArea>
    <c:plotVisOnly val="1"/>
  </c:chart>
  <c:spPr>
    <a:ln>
      <a:noFill/>
    </a:ln>
  </c:spPr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600">
                <a:solidFill>
                  <a:srgbClr val="f2f2f2"/>
                </a:solidFill>
                <a:latin typeface="Calibri"/>
              </a:rPr>
              <a:t>Montant des
dépenses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Montant des dépenses M€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</c:spPr>
          <c:explosion val="0"/>
          <c:dPt>
            <c:idx val="0"/>
            <c:spPr>
              <a:ln>
                <a:noFill/>
              </a:ln>
            </c:spPr>
          </c:dPt>
          <c:dPt>
            <c:idx val="1"/>
            <c:spPr>
              <a:ln>
                <a:noFill/>
              </a:ln>
            </c:spPr>
          </c:dPt>
          <c:dPt>
            <c:idx val="2"/>
            <c:spPr>
              <a:ln>
                <a:noFill/>
              </a:ln>
            </c:spPr>
          </c:dPt>
          <c:dPt>
            <c:idx val="3"/>
            <c:spPr>
              <a:ln>
                <a:noFill/>
              </a:ln>
            </c:spPr>
          </c:dPt>
          <c:dLbls>
            <c:dLbl>
              <c:idx val="0"/>
              <c:dLblPos val="bestFit"/>
              <c:showLegendKey val="0"/>
              <c:showVal val="0"/>
              <c:showCatName val="1"/>
              <c:showSerName val="0"/>
              <c:showPercent val="1"/>
            </c:dLbl>
            <c:dLbl>
              <c:idx val="1"/>
              <c:dLblPos val="bestFit"/>
              <c:showLegendKey val="0"/>
              <c:showVal val="0"/>
              <c:showCatName val="1"/>
              <c:showSerName val="0"/>
              <c:showPercent val="1"/>
            </c:dLbl>
            <c:dLbl>
              <c:idx val="2"/>
              <c:dLblPos val="bestFit"/>
              <c:showLegendKey val="0"/>
              <c:showVal val="0"/>
              <c:showCatName val="1"/>
              <c:showSerName val="0"/>
              <c:showPercent val="1"/>
            </c:dLbl>
            <c:dLbl>
              <c:idx val="3"/>
              <c:dLblPos val="bestFit"/>
              <c:showLegendKey val="0"/>
              <c:showVal val="0"/>
              <c:showCatName val="1"/>
              <c:showSerName val="0"/>
              <c:showPercent val="1"/>
            </c:dLbl>
            <c:dLblPos val="outEnd"/>
            <c:showLegendKey val="0"/>
            <c:showVal val="0"/>
            <c:showCatName val="1"/>
            <c:showSerName val="0"/>
            <c:showPercent val="1"/>
          </c:dLbls>
          <c:cat>
            <c:strRef>
              <c:f>categories</c:f>
              <c:strCache>
                <c:ptCount val="4"/>
                <c:pt idx="0">
                  <c:v>COTES-D'ARMOR</c:v>
                </c:pt>
                <c:pt idx="1">
                  <c:v>FINISTERE</c:v>
                </c:pt>
                <c:pt idx="2">
                  <c:v>ILLE-ET-VILAINE</c:v>
                </c:pt>
                <c:pt idx="3">
                  <c:v>MORBIHAN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44.202941</c:v>
                </c:pt>
                <c:pt idx="1">
                  <c:v>90.88839</c:v>
                </c:pt>
                <c:pt idx="2">
                  <c:v>199.567076</c:v>
                </c:pt>
                <c:pt idx="3">
                  <c:v>61.114968</c:v>
                </c:pt>
              </c:numCache>
            </c:numRef>
          </c:val>
        </c:ser>
        <c:firstSliceAng val="0"/>
      </c:pieChart>
      <c:spPr>
        <a:noFill/>
        <a:ln>
          <a:noFill/>
        </a:ln>
      </c:spPr>
    </c:plotArea>
    <c:plotVisOnly val="1"/>
  </c:chart>
  <c:spPr>
    <a:ln>
      <a:noFill/>
    </a:ln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b="1" sz="1600">
                <a:solidFill>
                  <a:srgbClr val="f2f2f2"/>
                </a:solidFill>
                <a:latin typeface="Calibri"/>
              </a:rPr>
              <a:t>Montant des dépenses 
en M€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Montant des dépenses en k€</c:v>
                </c:pt>
              </c:strCache>
            </c:strRef>
          </c:tx>
          <c:spPr>
            <a:ln>
              <a:noFill/>
            </a:ln>
          </c:spPr>
          <c:dLbls>
            <c:dLblPos val="outEnd"/>
            <c:showLegendKey val="0"/>
            <c:showVal val="0"/>
            <c:showCatName val="0"/>
            <c:showSerName val="0"/>
            <c:showPercent val="0"/>
          </c:dLbls>
          <c:cat>
            <c:strRef>
              <c:f>categories</c:f>
              <c:strCache>
                <c:ptCount val="27"/>
                <c:pt idx="0">
                  <c:v>INDUSTRIE ELECTRIQUE ET ELECTRONIQUE</c:v>
                </c:pt>
                <c:pt idx="1">
                  <c:v>CONSEIL ET ASSISTANCE EN INFORMATIQUE</c:v>
                </c:pt>
                <c:pt idx="2">
                  <c:v>SERVICES D'ARCHITECTURE ET D'INGIENERIE</c:v>
                </c:pt>
                <c:pt idx="3">
                  <c:v>INDUSTRIES AGRICOLES ET ALIMENTAIRES</c:v>
                </c:pt>
                <c:pt idx="4">
                  <c:v>COMMERCES</c:v>
                </c:pt>
                <c:pt idx="5">
                  <c:v>CHIMIE, CAOUTCHOUC, PLASTIQUES</c:v>
                </c:pt>
                <c:pt idx="6">
                  <c:v>INDUSTRIE MECANIQUE</c:v>
                </c:pt>
                <c:pt idx="7">
                  <c:v>PHARMACIE, PARFUMERIE ET ENTRETIEN</c:v>
                </c:pt>
                <c:pt idx="8">
                  <c:v>AGRICULTURE, SYLVICULTURE, PECHE</c:v>
                </c:pt>
                <c:pt idx="9">
                  <c:v>HABILLEMENT, CUIR</c:v>
                </c:pt>
                <c:pt idx="10">
                  <c:v>METALLURGIE ET TRANSFORMATION DES METAUX</c:v>
                </c:pt>
                <c:pt idx="11">
                  <c:v>AUTRES SERVICES</c:v>
                </c:pt>
                <c:pt idx="12">
                  <c:v>SERVICES BANCAIRES ET ASSURANCES</c:v>
                </c:pt>
                <c:pt idx="13">
                  <c:v>CONSTRUCTION NAVALE, AERONAUTIQUE ET FERROVIAIRE</c:v>
                </c:pt>
                <c:pt idx="14">
                  <c:v>BATIMENT, TRAVAUX PUBLICS</c:v>
                </c:pt>
                <c:pt idx="15">
                  <c:v>CONSEIL ET ASSISTANCE AUX ENTREPRISES</c:v>
                </c:pt>
                <c:pt idx="16">
                  <c:v>INDUSTRIE AUTOMOBILE</c:v>
                </c:pt>
                <c:pt idx="17">
                  <c:v>INDUSTRIE DES PRODUITS MINERAUX</c:v>
                </c:pt>
                <c:pt idx="18">
                  <c:v>INDUSTRIE DES EQUIPEMENTS DU FOYER</c:v>
                </c:pt>
                <c:pt idx="19">
                  <c:v>INDUSTRIE TEXTILE</c:v>
                </c:pt>
                <c:pt idx="20">
                  <c:v>INDUSTRIES DU BOIS ET DU PAPIER</c:v>
                </c:pt>
                <c:pt idx="21">
                  <c:v>SERVICES DE L'AUDIOVISUEL</c:v>
                </c:pt>
                <c:pt idx="22">
                  <c:v>EDITION, IMPRIMERIE, REPRODUCTION</c:v>
                </c:pt>
                <c:pt idx="23">
                  <c:v>PRODUCTION D'EAU ET ASSAINISSEMENT</c:v>
                </c:pt>
                <c:pt idx="24">
                  <c:v>SERVICES DE TRANSPORT</c:v>
                </c:pt>
                <c:pt idx="25">
                  <c:v>SERVICES DE TELECOMMUNICATIONS</c:v>
                </c:pt>
                <c:pt idx="26">
                  <c:v>HYDROCARBURES, PRODUCTION D'ENERGIE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27"/>
                <c:pt idx="0">
                  <c:v>79.104701</c:v>
                </c:pt>
                <c:pt idx="1">
                  <c:v>61.199959</c:v>
                </c:pt>
                <c:pt idx="2">
                  <c:v>56.410408</c:v>
                </c:pt>
                <c:pt idx="3">
                  <c:v>38.227505</c:v>
                </c:pt>
                <c:pt idx="4">
                  <c:v>23.445689</c:v>
                </c:pt>
                <c:pt idx="5">
                  <c:v>23.148811</c:v>
                </c:pt>
                <c:pt idx="6">
                  <c:v>18.826083</c:v>
                </c:pt>
                <c:pt idx="7">
                  <c:v>12.955838</c:v>
                </c:pt>
                <c:pt idx="8">
                  <c:v>11.759178</c:v>
                </c:pt>
                <c:pt idx="9">
                  <c:v>7.801361</c:v>
                </c:pt>
                <c:pt idx="10">
                  <c:v>6.048698</c:v>
                </c:pt>
                <c:pt idx="11">
                  <c:v>5.647184</c:v>
                </c:pt>
                <c:pt idx="12">
                  <c:v>3.817543</c:v>
                </c:pt>
                <c:pt idx="13">
                  <c:v>3.67108</c:v>
                </c:pt>
                <c:pt idx="14">
                  <c:v>3.108119</c:v>
                </c:pt>
                <c:pt idx="15">
                  <c:v>2.571612</c:v>
                </c:pt>
                <c:pt idx="16">
                  <c:v>2.563256</c:v>
                </c:pt>
                <c:pt idx="17">
                  <c:v>2.076065</c:v>
                </c:pt>
                <c:pt idx="18">
                  <c:v>1.824131</c:v>
                </c:pt>
                <c:pt idx="19">
                  <c:v>1.699606</c:v>
                </c:pt>
                <c:pt idx="20">
                  <c:v>1.485871</c:v>
                </c:pt>
                <c:pt idx="21">
                  <c:v>1.181795</c:v>
                </c:pt>
                <c:pt idx="22">
                  <c:v>1.032984</c:v>
                </c:pt>
                <c:pt idx="23">
                  <c:v>0.83303</c:v>
                </c:pt>
                <c:pt idx="24">
                  <c:v>0.679678</c:v>
                </c:pt>
                <c:pt idx="25">
                  <c:v>0.599025</c:v>
                </c:pt>
                <c:pt idx="26">
                  <c:v>0.170195</c:v>
                </c:pt>
              </c:numCache>
            </c:numRef>
          </c:val>
        </c:ser>
        <c:gapWidth val="115"/>
        <c:overlap val="-20"/>
        <c:axId val="749"/>
        <c:axId val="9182"/>
      </c:barChart>
      <c:catAx>
        <c:axId val="749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ln w="12600">
            <a:solidFill>
              <a:srgbClr val="f2f2f2"/>
            </a:solidFill>
            <a:round/>
          </a:ln>
        </c:spPr>
        <c:crossAx val="9182"/>
        <c:crosses val="autoZero"/>
        <c:auto val="1"/>
        <c:lblAlgn val="ctr"/>
        <c:lblOffset val="100"/>
      </c:catAx>
      <c:valAx>
        <c:axId val="9182"/>
        <c:scaling>
          <c:orientation val="minMax"/>
          <c:max val="80"/>
        </c:scaling>
        <c:delete val="0"/>
        <c:axPos val="l"/>
        <c:majorGridlines>
          <c:spPr>
            <a:ln w="9360">
              <a:solidFill>
                <a:srgbClr val="f2f2f2"/>
              </a:solidFill>
              <a:round/>
            </a:ln>
          </c:spPr>
        </c:majorGridlines>
        <c:majorTickMark val="none"/>
        <c:minorTickMark val="none"/>
        <c:tickLblPos val="nextTo"/>
        <c:spPr>
          <a:ln w="9360">
            <a:noFill/>
          </a:ln>
        </c:spPr>
        <c:crossAx val="749"/>
        <c:crosses val="autoZero"/>
      </c:valAx>
      <c:spPr>
        <a:noFill/>
        <a:ln w="25560">
          <a:noFill/>
        </a:ln>
      </c:spPr>
    </c:plotArea>
    <c:plotVisOnly val="1"/>
  </c:chart>
  <c:spPr>
    <a:ln>
      <a:noFill/>
    </a:ln>
  </c:spPr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rIns="0" tIns="0" bIns="0"/>
          <a:p>
            <a:r>
              <a:rPr lang="fr-FR" sz="2000">
                <a:latin typeface="Arial"/>
              </a:rPr>
              <a:t>Cliquez pour modifier le format des notes</a:t>
            </a:r>
            <a:endParaRPr/>
          </a:p>
        </p:txBody>
      </p:sp>
      <p:sp>
        <p:nvSpPr>
          <p:cNvPr id="121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r>
              <a:rPr lang="fr-FR" sz="1400">
                <a:latin typeface="Times New Roman"/>
              </a:rPr>
              <a:t>&lt;en-tête&gt;</a:t>
            </a:r>
            <a:endParaRPr/>
          </a:p>
        </p:txBody>
      </p:sp>
      <p:sp>
        <p:nvSpPr>
          <p:cNvPr id="122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fr-FR" sz="1400">
                <a:latin typeface="Times New Roman"/>
              </a:rPr>
              <a:t>&lt;date/heure&gt;</a:t>
            </a:r>
            <a:endParaRPr/>
          </a:p>
        </p:txBody>
      </p:sp>
      <p:sp>
        <p:nvSpPr>
          <p:cNvPr id="123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r>
              <a:rPr lang="fr-FR" sz="1400">
                <a:latin typeface="Times New Roman"/>
              </a:rPr>
              <a:t>&lt;pied de page&gt;</a:t>
            </a:r>
            <a:endParaRPr/>
          </a:p>
        </p:txBody>
      </p:sp>
      <p:sp>
        <p:nvSpPr>
          <p:cNvPr id="124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4AED45E5-CC03-44EF-8EBF-59B011D4B425}" type="slidenum">
              <a:rPr lang="fr-FR" sz="1400">
                <a:latin typeface="Times New Roman"/>
              </a:rPr>
              <a:t>&lt;numéro&gt;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body"/>
          </p:nvPr>
        </p:nvSpPr>
        <p:spPr>
          <a:xfrm>
            <a:off x="679320" y="4715280"/>
            <a:ext cx="5438520" cy="4466880"/>
          </a:xfrm>
          <a:prstGeom prst="rect">
            <a:avLst/>
          </a:prstGeom>
        </p:spPr>
        <p:txBody>
          <a:bodyPr/>
          <a:p>
            <a:r>
              <a:rPr lang="fr-FR" sz="2000" strike="noStrike">
                <a:latin typeface="Arial"/>
                <a:ea typeface="ＭＳ Ｐゴシック"/>
              </a:rPr>
              <a:t>Concernés  et non ées </a:t>
            </a:r>
            <a:endParaRPr/>
          </a:p>
          <a:p>
            <a:r>
              <a:rPr lang="fr-FR" sz="2000" strike="noStrike">
                <a:latin typeface="Arial"/>
                <a:ea typeface="ＭＳ Ｐゴシック"/>
              </a:rPr>
              <a:t>Instrument au singulier </a:t>
            </a:r>
            <a:endParaRPr/>
          </a:p>
        </p:txBody>
      </p:sp>
      <p:sp>
        <p:nvSpPr>
          <p:cNvPr id="235" name="TextShape 2"/>
          <p:cNvSpPr txBox="1"/>
          <p:nvPr/>
        </p:nvSpPr>
        <p:spPr>
          <a:xfrm>
            <a:off x="3850560" y="9428400"/>
            <a:ext cx="2945520" cy="49572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BA2D559A-FA07-4B74-8798-A56C706FC76A}" type="slidenum">
              <a:rPr lang="fr-FR" sz="1200" strike="noStrike">
                <a:solidFill>
                  <a:srgbClr val="000000"/>
                </a:solidFill>
                <a:latin typeface="Arial"/>
                <a:ea typeface="ＭＳ Ｐゴシック"/>
              </a:rPr>
              <a:t>&lt;numéro&gt;</a:t>
            </a:fld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body"/>
          </p:nvPr>
        </p:nvSpPr>
        <p:spPr>
          <a:xfrm>
            <a:off x="679320" y="4715280"/>
            <a:ext cx="5438520" cy="4466880"/>
          </a:xfrm>
          <a:prstGeom prst="rect">
            <a:avLst/>
          </a:prstGeom>
        </p:spPr>
        <p:txBody>
          <a:bodyPr/>
          <a:p>
            <a:r>
              <a:rPr lang="fr-FR" sz="1200" strike="noStrike">
                <a:solidFill>
                  <a:srgbClr val="000000"/>
                </a:solidFill>
                <a:latin typeface="Arial"/>
                <a:ea typeface="+mn-ea"/>
              </a:rPr>
              <a:t>Industrie électrique et électronique: 16% du CIR, Conseil et assistance en informatique 12%, Pharmacie 11%, Architecture 10%, Automobile 7%</a:t>
            </a:r>
            <a:endParaRPr/>
          </a:p>
        </p:txBody>
      </p:sp>
      <p:sp>
        <p:nvSpPr>
          <p:cNvPr id="237" name="TextShape 2"/>
          <p:cNvSpPr txBox="1"/>
          <p:nvPr/>
        </p:nvSpPr>
        <p:spPr>
          <a:xfrm>
            <a:off x="3850560" y="9428400"/>
            <a:ext cx="2945520" cy="49572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8E6B45DE-2B11-429B-A362-DF36226B7312}" type="slidenum">
              <a:rPr lang="fr-FR" sz="1200" strike="noStrike">
                <a:solidFill>
                  <a:srgbClr val="000000"/>
                </a:solidFill>
                <a:latin typeface="Arial"/>
                <a:ea typeface="+mn-ea"/>
              </a:rPr>
              <a:t>&lt;numéro&gt;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Relationship Id="rId3" Type="http://schemas.openxmlformats.org/officeDocument/2006/relationships/image" Target="../media/image10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3.png"/><Relationship Id="rId3" Type="http://schemas.openxmlformats.org/officeDocument/2006/relationships/image" Target="../media/image14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38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9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78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9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18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19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4.xml"/><Relationship Id="rId8" Type="http://schemas.openxmlformats.org/officeDocument/2006/relationships/slideLayout" Target="../slideLayouts/slideLayout15.xml"/><Relationship Id="rId9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6.xml"/><Relationship Id="rId6" Type="http://schemas.openxmlformats.org/officeDocument/2006/relationships/slideLayout" Target="../slideLayouts/slideLayout27.xml"/><Relationship Id="rId7" Type="http://schemas.openxmlformats.org/officeDocument/2006/relationships/slideLayout" Target="../slideLayouts/slideLayout28.xml"/><Relationship Id="rId8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4.xml"/><Relationship Id="rId14" Type="http://schemas.openxmlformats.org/officeDocument/2006/relationships/slideLayout" Target="../slideLayouts/slideLayout35.xml"/><Relationship Id="rId15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6" descr=""/>
          <p:cNvPicPr/>
          <p:nvPr/>
        </p:nvPicPr>
        <p:blipFill>
          <a:blip r:embed="rId2"/>
          <a:stretch/>
        </p:blipFill>
        <p:spPr>
          <a:xfrm>
            <a:off x="4140360" y="6308640"/>
            <a:ext cx="2087280" cy="407520"/>
          </a:xfrm>
          <a:prstGeom prst="rect">
            <a:avLst/>
          </a:prstGeom>
          <a:ln>
            <a:noFill/>
          </a:ln>
        </p:spPr>
      </p:pic>
      <p:pic>
        <p:nvPicPr>
          <p:cNvPr id="1" name="Picture 8" descr=""/>
          <p:cNvPicPr/>
          <p:nvPr/>
        </p:nvPicPr>
        <p:blipFill>
          <a:blip r:embed="rId3"/>
          <a:stretch/>
        </p:blipFill>
        <p:spPr>
          <a:xfrm>
            <a:off x="250920" y="-27000"/>
            <a:ext cx="1474560" cy="1331640"/>
          </a:xfrm>
          <a:prstGeom prst="rect">
            <a:avLst/>
          </a:prstGeom>
          <a:ln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/>
          </p:nvPr>
        </p:nvSpPr>
        <p:spPr>
          <a:xfrm>
            <a:off x="468360" y="6389640"/>
            <a:ext cx="2895120" cy="207720"/>
          </a:xfrm>
          <a:prstGeom prst="rect">
            <a:avLst/>
          </a:prstGeom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0098c3"/>
                </a:solidFill>
                <a:latin typeface="Arial"/>
              </a:rPr>
              <a:t>Formation au CIR 2016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/>
          </p:nvPr>
        </p:nvSpPr>
        <p:spPr>
          <a:xfrm>
            <a:off x="8172360" y="6389640"/>
            <a:ext cx="514080" cy="207720"/>
          </a:xfrm>
          <a:prstGeom prst="rect">
            <a:avLst/>
          </a:prstGeom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08705A0E-D1B5-477F-A10A-24132D862A16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r>
              <a:rPr lang="fr-FR" sz="3000">
                <a:latin typeface="Arial"/>
              </a:rPr>
              <a:t>Cliquez pour éditer le format du texte-titre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b="1" lang="fr-FR" sz="1900">
                <a:latin typeface="Arial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1100">
                <a:latin typeface="Arial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900">
                <a:latin typeface="Arial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900">
                <a:latin typeface="Arial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Septième niveau de plan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6" descr=""/>
          <p:cNvPicPr/>
          <p:nvPr/>
        </p:nvPicPr>
        <p:blipFill>
          <a:blip r:embed="rId2"/>
          <a:stretch/>
        </p:blipFill>
        <p:spPr>
          <a:xfrm>
            <a:off x="4140360" y="6308640"/>
            <a:ext cx="2087280" cy="407520"/>
          </a:xfrm>
          <a:prstGeom prst="rect">
            <a:avLst/>
          </a:prstGeom>
          <a:ln>
            <a:noFill/>
          </a:ln>
        </p:spPr>
      </p:pic>
      <p:pic>
        <p:nvPicPr>
          <p:cNvPr id="41" name="Picture 8" descr=""/>
          <p:cNvPicPr/>
          <p:nvPr/>
        </p:nvPicPr>
        <p:blipFill>
          <a:blip r:embed="rId3"/>
          <a:stretch/>
        </p:blipFill>
        <p:spPr>
          <a:xfrm>
            <a:off x="250920" y="-27000"/>
            <a:ext cx="1474560" cy="1331640"/>
          </a:xfrm>
          <a:prstGeom prst="rect">
            <a:avLst/>
          </a:prstGeom>
          <a:ln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2124000" y="189000"/>
            <a:ext cx="6562440" cy="49032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3000" strike="noStrike">
                <a:solidFill>
                  <a:srgbClr val="0098c3"/>
                </a:solidFill>
                <a:latin typeface="Arial"/>
              </a:rPr>
              <a:t>Cliquez pour éditer le format du texte-titreModifiez le style du titre</a:t>
            </a:r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68360" y="1484280"/>
            <a:ext cx="8218080" cy="4641480"/>
          </a:xfrm>
          <a:prstGeom prst="rect">
            <a:avLst/>
          </a:prstGeom>
        </p:spPr>
        <p:txBody>
          <a:bodyPr tIns="0" bIns="0"/>
          <a:p>
            <a:pPr>
              <a:buSzPct val="45000"/>
              <a:buFont typeface="StarSymbol"/>
              <a:buChar char=""/>
            </a:pPr>
            <a:r>
              <a:rPr b="1" lang="fr-FR" sz="1900" strike="noStrike">
                <a:solidFill>
                  <a:srgbClr val="004065"/>
                </a:solidFill>
                <a:latin typeface="Arial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fr-FR" sz="1900" strike="noStrike">
                <a:solidFill>
                  <a:srgbClr val="004065"/>
                </a:solidFill>
                <a:latin typeface="Arial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fr-FR" sz="1900" strike="noStrike">
                <a:solidFill>
                  <a:srgbClr val="004065"/>
                </a:solidFill>
                <a:latin typeface="Arial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fr-FR" sz="1900" strike="noStrike">
                <a:solidFill>
                  <a:srgbClr val="004065"/>
                </a:solidFill>
                <a:latin typeface="Arial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fr-FR" sz="1900" strike="noStrike">
                <a:solidFill>
                  <a:srgbClr val="004065"/>
                </a:solidFill>
                <a:latin typeface="Arial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fr-FR" sz="1900" strike="noStrike">
                <a:solidFill>
                  <a:srgbClr val="004065"/>
                </a:solidFill>
                <a:latin typeface="Arial"/>
              </a:rPr>
              <a:t>Sixième niveau de plan</a:t>
            </a:r>
            <a:endParaRPr/>
          </a:p>
          <a:p>
            <a:pPr>
              <a:lnSpc>
                <a:spcPct val="100000"/>
              </a:lnSpc>
              <a:buSzPct val="25000"/>
              <a:buFont typeface="Arial"/>
              <a:buChar char=" "/>
            </a:pPr>
            <a:r>
              <a:rPr b="1" lang="fr-FR" sz="1900" strike="noStrike">
                <a:solidFill>
                  <a:srgbClr val="004065"/>
                </a:solidFill>
                <a:latin typeface="Arial"/>
              </a:rPr>
              <a:t>Septième niveau de planModifiez les styles du texte du masque</a:t>
            </a: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z="1300" strike="noStrike">
                <a:solidFill>
                  <a:srgbClr val="004065"/>
                </a:solidFill>
                <a:latin typeface="Arial"/>
              </a:rPr>
              <a:t>Deuxième niveau</a:t>
            </a:r>
            <a:endParaRPr/>
          </a:p>
          <a:p>
            <a:pPr lvl="2">
              <a:lnSpc>
                <a:spcPct val="100000"/>
              </a:lnSpc>
              <a:buBlip>
                <a:blip r:embed="rId4"/>
              </a:buBlip>
            </a:pPr>
            <a:r>
              <a:rPr lang="fr-FR" sz="1100" strike="noStrike">
                <a:solidFill>
                  <a:srgbClr val="004065"/>
                </a:solidFill>
                <a:latin typeface="Arial"/>
              </a:rPr>
              <a:t>Troisième niveau</a:t>
            </a:r>
            <a:endParaRPr/>
          </a:p>
          <a:p>
            <a:pPr lvl="3">
              <a:lnSpc>
                <a:spcPct val="100000"/>
              </a:lnSpc>
              <a:buBlip>
                <a:blip r:embed="rId5"/>
              </a:buBlip>
            </a:pPr>
            <a:r>
              <a:rPr lang="fr-FR" sz="900" strike="noStrike">
                <a:solidFill>
                  <a:srgbClr val="004065"/>
                </a:solidFill>
                <a:latin typeface="Arial"/>
              </a:rPr>
              <a:t>Quatrième niveau</a:t>
            </a:r>
            <a:endParaRPr/>
          </a:p>
          <a:p>
            <a:pPr lvl="4">
              <a:lnSpc>
                <a:spcPct val="100000"/>
              </a:lnSpc>
              <a:buFont typeface="StarSymbol"/>
              <a:buChar char="»"/>
            </a:pPr>
            <a:r>
              <a:rPr lang="fr-FR" sz="900" strike="noStrike">
                <a:solidFill>
                  <a:srgbClr val="004065"/>
                </a:solidFill>
                <a:latin typeface="Arial"/>
              </a:rPr>
              <a:t>Cinquième niveau</a:t>
            </a:r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ftr"/>
          </p:nvPr>
        </p:nvSpPr>
        <p:spPr>
          <a:xfrm>
            <a:off x="468360" y="6389640"/>
            <a:ext cx="2895120" cy="207720"/>
          </a:xfrm>
          <a:prstGeom prst="rect">
            <a:avLst/>
          </a:prstGeom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0098c3"/>
                </a:solidFill>
                <a:latin typeface="Arial"/>
              </a:rPr>
              <a:t>Formation au CIR 2016</a:t>
            </a:r>
            <a:endParaRPr/>
          </a:p>
        </p:txBody>
      </p:sp>
      <p:sp>
        <p:nvSpPr>
          <p:cNvPr id="45" name="PlaceHolder 4"/>
          <p:cNvSpPr>
            <a:spLocks noGrp="1"/>
          </p:cNvSpPr>
          <p:nvPr>
            <p:ph type="sldNum"/>
          </p:nvPr>
        </p:nvSpPr>
        <p:spPr>
          <a:xfrm>
            <a:off x="8172360" y="6389640"/>
            <a:ext cx="514080" cy="207720"/>
          </a:xfrm>
          <a:prstGeom prst="rect">
            <a:avLst/>
          </a:prstGeom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3F3D09AE-2431-4F6C-9515-48B8B312E3EF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Picture 6" descr=""/>
          <p:cNvPicPr/>
          <p:nvPr/>
        </p:nvPicPr>
        <p:blipFill>
          <a:blip r:embed="rId2"/>
          <a:stretch/>
        </p:blipFill>
        <p:spPr>
          <a:xfrm>
            <a:off x="4140360" y="6308640"/>
            <a:ext cx="2087280" cy="407520"/>
          </a:xfrm>
          <a:prstGeom prst="rect">
            <a:avLst/>
          </a:prstGeom>
          <a:ln>
            <a:noFill/>
          </a:ln>
        </p:spPr>
      </p:pic>
      <p:pic>
        <p:nvPicPr>
          <p:cNvPr id="81" name="Picture 8" descr=""/>
          <p:cNvPicPr/>
          <p:nvPr/>
        </p:nvPicPr>
        <p:blipFill>
          <a:blip r:embed="rId3"/>
          <a:stretch/>
        </p:blipFill>
        <p:spPr>
          <a:xfrm>
            <a:off x="250920" y="-27000"/>
            <a:ext cx="1474560" cy="1331640"/>
          </a:xfrm>
          <a:prstGeom prst="rect">
            <a:avLst/>
          </a:prstGeom>
          <a:ln>
            <a:noFill/>
          </a:ln>
        </p:spPr>
      </p:pic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2124000" y="189000"/>
            <a:ext cx="6562440" cy="49032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fr-FR" sz="3000" strike="noStrike">
                <a:solidFill>
                  <a:srgbClr val="0098c3"/>
                </a:solidFill>
                <a:latin typeface="Arial"/>
              </a:rPr>
              <a:t>Cliquez pour éditer le format du texte-titreModifiez le style du titre</a:t>
            </a:r>
            <a:endParaRPr/>
          </a:p>
        </p:txBody>
      </p:sp>
      <p:sp>
        <p:nvSpPr>
          <p:cNvPr id="83" name="PlaceHolder 2"/>
          <p:cNvSpPr>
            <a:spLocks noGrp="1"/>
          </p:cNvSpPr>
          <p:nvPr>
            <p:ph type="ftr"/>
          </p:nvPr>
        </p:nvSpPr>
        <p:spPr>
          <a:xfrm>
            <a:off x="468360" y="6389640"/>
            <a:ext cx="2895120" cy="207720"/>
          </a:xfrm>
          <a:prstGeom prst="rect">
            <a:avLst/>
          </a:prstGeom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0098c3"/>
                </a:solidFill>
                <a:latin typeface="Arial"/>
              </a:rPr>
              <a:t>Formation au CIR 2016</a:t>
            </a:r>
            <a:endParaRPr/>
          </a:p>
        </p:txBody>
      </p:sp>
      <p:sp>
        <p:nvSpPr>
          <p:cNvPr id="84" name="PlaceHolder 3"/>
          <p:cNvSpPr>
            <a:spLocks noGrp="1"/>
          </p:cNvSpPr>
          <p:nvPr>
            <p:ph type="sldNum"/>
          </p:nvPr>
        </p:nvSpPr>
        <p:spPr>
          <a:xfrm>
            <a:off x="8172360" y="6389640"/>
            <a:ext cx="514080" cy="207720"/>
          </a:xfrm>
          <a:prstGeom prst="rect">
            <a:avLst/>
          </a:prstGeom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88273A47-C05E-4D9E-ADDC-EF4A01640138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b="1" lang="fr-FR" sz="1900">
                <a:latin typeface="Arial"/>
              </a:rPr>
              <a:t>Cliquez pour éditer le format du plan de texte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fr-FR" sz="1100">
                <a:latin typeface="Arial"/>
              </a:rPr>
              <a:t>Second niveau de plan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fr-FR" sz="900">
                <a:latin typeface="Arial"/>
              </a:rPr>
              <a:t>Troisième niveau de plan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fr-FR" sz="900">
                <a:latin typeface="Arial"/>
              </a:rPr>
              <a:t>Quatrième niveau de plan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Cinquième niveau de plan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Sixième niveau de plan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fr-FR" sz="2000">
                <a:latin typeface="Arial"/>
              </a:rPr>
              <a:t>Septième niveau de plan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29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chart" Target="../charts/chart3.xml"/><Relationship Id="rId2" Type="http://schemas.openxmlformats.org/officeDocument/2006/relationships/chart" Target="../charts/chart4.xml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chart" Target="../charts/chart5.xml"/><Relationship Id="rId2" Type="http://schemas.openxmlformats.org/officeDocument/2006/relationships/chart" Target="../charts/chart6.xml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chart" Target="../charts/chart7.xml"/><Relationship Id="rId2" Type="http://schemas.openxmlformats.org/officeDocument/2006/relationships/chart" Target="../charts/chart8.xml"/><Relationship Id="rId3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chart" Target="../charts/chart9.xml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chart" Target="../charts/chart2.xml"/><Relationship Id="rId3" Type="http://schemas.openxmlformats.org/officeDocument/2006/relationships/slideLayout" Target="../slideLayouts/slideLayout2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r">
              <a:lnSpc>
                <a:spcPct val="100000"/>
              </a:lnSpc>
            </a:pPr>
            <a:fld id="{2ED96D47-C1F6-40A8-9827-02EB8D89CA9D}" type="slidenum">
              <a:rPr lang="fr-FR" sz="800" strike="noStrike">
                <a:solidFill>
                  <a:srgbClr val="0098c3"/>
                </a:solidFill>
                <a:latin typeface="Arial"/>
                <a:ea typeface="ＭＳ Ｐゴシック"/>
              </a:rPr>
              <a:t>&lt;numéro&gt;</a:t>
            </a:fld>
            <a:endParaRPr/>
          </a:p>
        </p:txBody>
      </p:sp>
      <p:sp>
        <p:nvSpPr>
          <p:cNvPr id="126" name="TextShape 2"/>
          <p:cNvSpPr txBox="1"/>
          <p:nvPr/>
        </p:nvSpPr>
        <p:spPr>
          <a:xfrm>
            <a:off x="1836720" y="189000"/>
            <a:ext cx="6562440" cy="4903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fr-FR" sz="2600" strike="noStrike">
                <a:solidFill>
                  <a:srgbClr val="00b8ea"/>
                </a:solidFill>
                <a:latin typeface="Arial"/>
                <a:ea typeface="ＭＳ Ｐゴシック"/>
              </a:rPr>
              <a:t>Présentation générale des dispositifs </a:t>
            </a:r>
            <a:endParaRPr/>
          </a:p>
        </p:txBody>
      </p:sp>
      <p:sp>
        <p:nvSpPr>
          <p:cNvPr id="127" name="TextShape 3"/>
          <p:cNvSpPr txBox="1"/>
          <p:nvPr/>
        </p:nvSpPr>
        <p:spPr>
          <a:xfrm>
            <a:off x="539640" y="1125360"/>
            <a:ext cx="8353080" cy="6190920"/>
          </a:xfrm>
          <a:prstGeom prst="rect">
            <a:avLst/>
          </a:prstGeom>
          <a:noFill/>
          <a:ln>
            <a:noFill/>
          </a:ln>
        </p:spPr>
        <p:txBody>
          <a:bodyPr tIns="0" bIns="0"/>
          <a:p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	</a:t>
            </a:r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	</a:t>
            </a:r>
            <a:endParaRPr/>
          </a:p>
          <a:p>
            <a:pPr algn="just"/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Créé en 1983, le </a:t>
            </a:r>
            <a:r>
              <a:rPr b="1"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CIR est devenu un élément clé de la compétitivité pour stimuler l’investissement en R&amp;D.</a:t>
            </a:r>
            <a:endParaRPr/>
          </a:p>
          <a:p>
            <a:pPr algn="just"/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C’est </a:t>
            </a:r>
            <a:r>
              <a:rPr b="1"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depuis 2008 la première source de soutien public aux dépenses de R&amp;D des entreprises. </a:t>
            </a:r>
            <a:endParaRPr/>
          </a:p>
          <a:p>
            <a:pPr algn="just"/>
            <a:endParaRPr/>
          </a:p>
          <a:p>
            <a:pPr algn="just"/>
            <a:endParaRPr/>
          </a:p>
          <a:p>
            <a:pPr algn="just"/>
            <a:endParaRPr/>
          </a:p>
          <a:p>
            <a:pPr algn="just"/>
            <a:endParaRPr/>
          </a:p>
          <a:p>
            <a:pPr algn="just"/>
            <a:r>
              <a:rPr b="1"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Objectifs : </a:t>
            </a:r>
            <a:endParaRPr/>
          </a:p>
          <a:p>
            <a:pPr lvl="1" algn="just">
              <a:lnSpc>
                <a:spcPct val="100000"/>
              </a:lnSpc>
              <a:buSzPct val="25000"/>
              <a:buFont typeface="Arial"/>
              <a:buChar char="•"/>
            </a:pPr>
            <a:r>
              <a:rPr lang="fr-FR" sz="1600" strike="noStrike">
                <a:solidFill>
                  <a:srgbClr val="005a8e"/>
                </a:solidFill>
                <a:latin typeface="Wingdings"/>
                <a:ea typeface="ＭＳ Ｐゴシック"/>
              </a:rPr>
              <a:t>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 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inciter les entreprises à </a:t>
            </a:r>
            <a:r>
              <a:rPr b="1"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augmenter leurs efforts de R&amp;D 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afin de renforcer leur capacité d’innovation et leur compétitivité,</a:t>
            </a:r>
            <a:endParaRPr/>
          </a:p>
          <a:p>
            <a:pPr lvl="1" algn="just">
              <a:lnSpc>
                <a:spcPct val="100000"/>
              </a:lnSpc>
              <a:buSzPct val="25000"/>
              <a:buFont typeface="Arial"/>
              <a:buChar char="•"/>
            </a:pPr>
            <a:r>
              <a:rPr lang="fr-FR" sz="1600" strike="noStrike">
                <a:solidFill>
                  <a:srgbClr val="005a8e"/>
                </a:solidFill>
                <a:latin typeface="Wingdings"/>
                <a:ea typeface="ＭＳ Ｐゴシック"/>
              </a:rPr>
              <a:t>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 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inciter les entreprises multinationales à </a:t>
            </a:r>
            <a:r>
              <a:rPr b="1"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localiser leur recherche sur le territoire français,</a:t>
            </a:r>
            <a:endParaRPr/>
          </a:p>
          <a:p>
            <a:pPr lvl="1" algn="just">
              <a:lnSpc>
                <a:spcPct val="100000"/>
              </a:lnSpc>
              <a:buSzPct val="25000"/>
              <a:buFont typeface="Arial"/>
              <a:buChar char="•"/>
            </a:pPr>
            <a:r>
              <a:rPr lang="fr-FR" sz="1600" strike="noStrike">
                <a:solidFill>
                  <a:srgbClr val="005a8e"/>
                </a:solidFill>
                <a:latin typeface="Wingdings"/>
                <a:ea typeface="ＭＳ Ｐゴシック"/>
              </a:rPr>
              <a:t>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 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favoriser les </a:t>
            </a:r>
            <a:r>
              <a:rPr b="1"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partenariats recherche privée/publique 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(sous traitance publique x2)</a:t>
            </a:r>
            <a:endParaRPr/>
          </a:p>
          <a:p>
            <a:pPr algn="just">
              <a:lnSpc>
                <a:spcPts val="1058"/>
              </a:lnSpc>
            </a:pP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 </a:t>
            </a:r>
            <a:r>
              <a:rPr lang="fr-FR" sz="1600" strike="noStrike">
                <a:solidFill>
                  <a:srgbClr val="005a8e"/>
                </a:solidFill>
                <a:latin typeface="Wingdings"/>
                <a:ea typeface="ＭＳ Ｐゴシック"/>
              </a:rPr>
              <a:t>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 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favoriser l’embauche de </a:t>
            </a:r>
            <a:r>
              <a:rPr b="1"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jeunes docteurs 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(salaires x 2 )</a:t>
            </a:r>
            <a:endParaRPr/>
          </a:p>
          <a:p>
            <a:endParaRPr/>
          </a:p>
          <a:p>
            <a:pPr algn="just"/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Tous les </a:t>
            </a:r>
            <a:r>
              <a:rPr b="1"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domaines de recherche sont concernées : 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le CIR un instruments général, sans ciblage sectoriel ou technologique.  </a:t>
            </a:r>
            <a:endParaRPr/>
          </a:p>
          <a:p>
            <a:pPr algn="just"/>
            <a:r>
              <a:rPr b="1"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Pas de regard sur la pertinence commerciale ou l’intérêt </a:t>
            </a:r>
            <a:r>
              <a:rPr lang="fr-FR" sz="1600" strike="noStrike">
                <a:solidFill>
                  <a:srgbClr val="005a8e"/>
                </a:solidFill>
                <a:latin typeface="Arial"/>
                <a:ea typeface="ＭＳ Ｐゴシック"/>
              </a:rPr>
              <a:t>de la contribution du produit, procédé, service à un besoin de la société.</a:t>
            </a:r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128" name="CustomShape 4"/>
          <p:cNvSpPr/>
          <p:nvPr/>
        </p:nvSpPr>
        <p:spPr>
          <a:xfrm>
            <a:off x="3504240" y="838080"/>
            <a:ext cx="318456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a20059"/>
                </a:solidFill>
                <a:latin typeface="Arial"/>
              </a:rPr>
              <a:t>Le CIR : les objectifs</a:t>
            </a:r>
            <a:endParaRPr/>
          </a:p>
        </p:txBody>
      </p:sp>
      <p:sp>
        <p:nvSpPr>
          <p:cNvPr id="129" name="CustomShape 5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1.a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Picture 2" descr=""/>
          <p:cNvPicPr/>
          <p:nvPr/>
        </p:nvPicPr>
        <p:blipFill>
          <a:blip r:embed="rId1"/>
          <a:stretch/>
        </p:blipFill>
        <p:spPr>
          <a:xfrm>
            <a:off x="899640" y="890280"/>
            <a:ext cx="7319160" cy="5982480"/>
          </a:xfrm>
          <a:prstGeom prst="rect">
            <a:avLst/>
          </a:prstGeom>
          <a:ln>
            <a:noFill/>
          </a:ln>
        </p:spPr>
      </p:pic>
      <p:sp>
        <p:nvSpPr>
          <p:cNvPr id="179" name="TextShape 1"/>
          <p:cNvSpPr txBox="1"/>
          <p:nvPr/>
        </p:nvSpPr>
        <p:spPr>
          <a:xfrm>
            <a:off x="468360" y="6389640"/>
            <a:ext cx="289512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0098c3"/>
                </a:solidFill>
                <a:latin typeface="Arial"/>
              </a:rPr>
              <a:t>Formation au CIR 2016</a:t>
            </a:r>
            <a:endParaRPr/>
          </a:p>
        </p:txBody>
      </p:sp>
      <p:sp>
        <p:nvSpPr>
          <p:cNvPr id="180" name="TextShape 2"/>
          <p:cNvSpPr txBox="1"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39F89070-89EF-4417-9C47-9F3FE3DDAE51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181" name="CustomShape 3"/>
          <p:cNvSpPr/>
          <p:nvPr/>
        </p:nvSpPr>
        <p:spPr>
          <a:xfrm>
            <a:off x="1722960" y="147600"/>
            <a:ext cx="6315120" cy="945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lang="fr-FR" sz="2800" strike="noStrike">
                <a:solidFill>
                  <a:srgbClr val="00b8ea"/>
                </a:solidFill>
                <a:latin typeface="Arial"/>
              </a:rPr>
              <a:t>Aides directes et indirectes à la R&amp;D </a:t>
            </a:r>
            <a:r>
              <a:rPr lang="fr-FR" sz="2800" strike="noStrike">
                <a:solidFill>
                  <a:srgbClr val="00b8ea"/>
                </a:solidFill>
                <a:latin typeface="Arial"/>
              </a:rPr>
              <a:t>
</a:t>
            </a:r>
            <a:r>
              <a:rPr lang="fr-FR" sz="2800" strike="noStrike">
                <a:solidFill>
                  <a:srgbClr val="00b8ea"/>
                </a:solidFill>
                <a:latin typeface="Arial"/>
              </a:rPr>
              <a:t>dans les pays de l’OCDE, % PIB, 2014</a:t>
            </a:r>
            <a:endParaRPr/>
          </a:p>
        </p:txBody>
      </p:sp>
      <p:sp>
        <p:nvSpPr>
          <p:cNvPr id="182" name="CustomShape 4"/>
          <p:cNvSpPr/>
          <p:nvPr/>
        </p:nvSpPr>
        <p:spPr>
          <a:xfrm>
            <a:off x="530280" y="620640"/>
            <a:ext cx="58536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5.</a:t>
            </a:r>
            <a:endParaRPr/>
          </a:p>
        </p:txBody>
      </p:sp>
    </p:spTree>
  </p:cSld>
</p:sld>
</file>

<file path=ppt/slides/slide11.xml><?xml version="1.0" encoding="UTF-8" standalone="yes"?>
<p:sld xmlns:a="http://schemas.openxmlformats.org/drawingml/2006/main" xmlns:p="http://schemas.openxmlformats.org/presentationml/2006/main" xmlns:r="http://schemas.openxmlformats.org/officeDocument/2006/relationships"><p:cSld><p:spTree><p:nvGrpSpPr>        <p:cNvPr id="1" name=""/>        <p:cNvGrpSpPr/>        <p:nvPr/>      </p:nvGrpSpPr>      <p:grpSpPr>        <a:xfrm>          <a:off x="0" y="0"/>          <a:ext cx="0" cy="0"/>          <a:chOff x="0" y="0"/>          <a:chExt cx="0" cy="0"/>        </a:xfrm>      </p:grpSpPr><p:sp><p:nvSpPr><p:cNvPr id="183" name="TextShape 1"/><p:cNvSpPr txBox="1"/><p:nvPr/></p:nvSpPr><p:spPr><a:xfrm><a:off x="8172360" y="6389640"/><a:ext cx="514080" cy="207720"/></a:xfrm><a:prstGeom prst="rect"><a:avLst/></a:prstGeom><a:noFill/><a:ln><a:noFill/></a:ln></p:spPr><p:txBody><a:bodyPr lIns="0" rIns="0" tIns="0" bIns="0" anchor="ctr"/><a:p><a:pPr algn="r"><a:lnSpc><a:spcPct val="100000"/></a:lnSpc></a:pPr><a:fld id="{67ACCA29-184F-4B54-9221-0D1FF7C84082}" type="slidenum"><a:rPr lang="fr-FR" sz="800" strike="noStrike"><a:solidFill><a:srgbClr val="0098c3"/></a:solidFill><a:latin typeface="Arial"/></a:rPr><a:t>&lt;numéro&gt;</a:t></a:fld><a:endParaRPr/></a:p></p:txBody></p:sp><p:sp><p:nvSpPr><p:cNvPr id="184" name="CustomShape 2"/><p:cNvSpPr/><p:nvPr/></p:nvSpPr><p:spPr><a:xfrm><a:off x="555840" y="4515840"/><a:ext cx="8363160" cy="1927800"/></a:xfrm><a:prstGeom prst="rect"><a:avLst></a:avLst></a:prstGeom><a:noFill/><a:ln><a:noFill/></a:ln></p:spPr><p:style><a:lnRef idx="0"/><a:fillRef idx="0"/><a:effectRef idx="0"/><a:fontRef idx="minor"/></p:style><p:txBody><a:bodyPr lIns="90000" rIns="90000" tIns="45000" bIns="45000"/><a:p><a:pPr><a:lnSpc><a:spcPct val="110000"/></a:lnSpc><a:buFont typeface="Wingdings" charset="2"/><a:buChar char=""/></a:pPr><a:r><a:rPr lang="fr-FR" sz="1700" strike="noStrike"><a:solidFill><a:srgbClr val="004065"/></a:solidFill><a:latin typeface="Arial"/></a:rPr><a:t>Les quatre premiers secteurs sont l’industrie électrique et électronique (16%), le conseil et assistance en informatique (12,6%), la pharmacie (12%) et les services d’architecture et d’ingénierie (10,6%).</a:t></a:r><a:endParaRPr/></a:p><a:p><a:pPr><a:lnSpc><a:spcPct val="110000"/></a:lnSpc><a:buFont typeface="Wingdings" charset="2"/><a:buChar char=""/></a:pPr><a:r><a:rPr lang="fr-FR" sz="1700" strike="noStrike"><a:solidFill><a:srgbClr val="004065"/></a:solidFill><a:latin typeface="Arial"/></a:rPr><a:t>Les secteurs de la construction navale, l’aéronautique et le ferroviaire (6,4%) ainsi que l’automobile (6%) viennent après.</a:t></a:r><a:endParaRPr/></a:p><a:p><a:pPr><a:lnSpc><a:spcPct val="110000"/></a:lnSpc><a:buFont typeface="Wingdings" charset="2"/><a:buChar char=""/></a:pPr><a:r><a:rPr lang="fr-FR" sz="1700" strike="noStrike"><a:solidFill><a:srgbClr val="004065"/></a:solidFill><a:latin typeface="Arial"/></a:rPr><a:t>La part du secteur banque et assurance est stable à 1,5 % du CIR</a:t></a:r><a:endParaRPr/></a:p></p:txBody></p:sp><p:sp><p:nvSpPr><p:cNvPr id="185" name="CustomShape 3"/><p:cNvSpPr/><p:nvPr/></p:nvSpPr><p:spPr><a:xfrm><a:off x="534960" y="1153800"/><a:ext cx="8280000" cy="3381840"/></a:xfrm><a:prstGeom prst="rect"><a:avLst></a:avLst></a:prstGeom><a:noFill/><a:ln><a:noFill/></a:ln></p:spPr><p:style><a:lnRef idx="0"/><a:fillRef idx="0"/><a:effectRef idx="0"/><a:fontRef idx="minor"/></p:style></p:sp><p:graphicFrame><p:nvGraphicFramePr><p:cNvPr id="186" name="Table 4"/><p:cNvGraphicFramePr/><p:nvPr/></p:nvGraphicFramePr><p:xfrm><a:off x="755640" y="1681560"/><a:ext cx="6840360" cy="2453400"/></p:xfrm><a:graphic><a:graphicData uri="http://schemas.openxmlformats.org/drawingml/2006/table"><a:tbl><a:tblPr/><a:tblGrid><a:gridCol w="3729600"/><a:gridCol w="1693800"/><a:gridCol w="1416960"/></a:tblGrid><a:tr h="706680"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 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% dépenses déclarées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% CIR</a:t></a:r><a:endParaRPr/></a:p></a:txBody><a:tcPr/></a:tc></a:tr><a:tr h="346320"><a:tc><a:txBody><a:bodyPr lIns="44280" rIns="44280" tIns="0" bIns="0" anchor="ctr"/><a:p><a:pPr algn="r"><a:lnSpc><a:spcPct val="115000"/></a:lnSpc></a:pPr><a:r><a:rPr lang="fr-FR" sz="2000" strike="noStrike"><a:solidFill><a:srgbClr val="004065"/></a:solidFill><a:latin typeface="Arial"/></a:rPr><a:t>PME, effectif &lt; 10 salariés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  </a:t></a:r><a:r><a:rPr lang="fr-FR" sz="2000" strike="noStrike"><a:solidFill><a:srgbClr val="004065"/></a:solidFill><a:latin typeface="Arial"/></a:rPr><a:t>5 %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  </a:t></a:r><a:r><a:rPr lang="fr-FR" sz="2000" strike="noStrike"><a:solidFill><a:srgbClr val="004065"/></a:solidFill><a:latin typeface="Arial"/></a:rPr><a:t>6 %</a:t></a:r><a:endParaRPr/></a:p></a:txBody><a:tcPr/></a:tc></a:tr><a:tr h="346320"><a:tc><a:txBody><a:bodyPr lIns="44280" rIns="44280" tIns="0" bIns="0" anchor="ctr"/><a:p><a:pPr algn="r"><a:lnSpc><a:spcPct val="115000"/></a:lnSpc></a:pPr><a:r><a:rPr lang="fr-FR" sz="2000" strike="noStrike"><a:solidFill><a:srgbClr val="004065"/></a:solidFill><a:latin typeface="Arial"/></a:rPr><a:t>PME, effectif entre 10 et  250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24 %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25 %</a:t></a:r><a:endParaRPr/></a:p></a:txBody><a:tcPr/></a:tc></a:tr><a:tr h="706680"><a:tc><a:txBody><a:bodyPr lIns="44280" rIns="44280" tIns="0" bIns="0" anchor="ctr"/><a:p><a:pPr algn="r"><a:lnSpc><a:spcPct val="115000"/></a:lnSpc></a:pPr><a:r><a:rPr lang="fr-FR" sz="2000" strike="noStrike"><a:solidFill><a:srgbClr val="004065"/></a:solidFill><a:latin typeface="Arial"/></a:rPr><a:t>Entreprises de 250 à 5000 salariés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32 %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34 %</a:t></a:r><a:endParaRPr/></a:p></a:txBody><a:tcPr/></a:tc></a:tr><a:tr h="347400"><a:tc><a:txBody><a:bodyPr lIns="44280" rIns="44280" tIns="0" bIns="0" anchor="ctr"/><a:p><a:pPr algn="r"><a:lnSpc><a:spcPct val="115000"/></a:lnSpc></a:pPr><a:r><a:rPr lang="fr-FR" sz="2000" strike="noStrike"><a:solidFill><a:srgbClr val="004065"/></a:solidFill><a:latin typeface="Arial"/></a:rPr><a:t>Entreprises &gt; 5 000 salariés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39 %</a:t></a:r><a:endParaRPr/></a:p></a:txBody><a:tcPr/></a:tc><a:tc><a:txBody><a:bodyPr lIns="44280" rIns="44280" tIns="0" bIns="0"/><a:p><a:pPr algn="ctr"><a:lnSpc><a:spcPct val="115000"/></a:lnSpc></a:pPr><a:r><a:rPr lang="fr-FR" sz="2000" strike="noStrike"><a:solidFill><a:srgbClr val="004065"/></a:solidFill><a:latin typeface="Arial"/></a:rPr><a:t>35 %</a:t></a:r><a:endParaRPr/></a:p></a:txBody><a:tcPr/></a:tc></a:tr></a:tbl></a:graphicData></a:graphic></p:graphicFrame><p:sp><p:nvSpPr><p:cNvPr id="187" name="CustomShape 5"/><p:cNvSpPr/><p:nvPr/></p:nvSpPr><p:spPr><a:xfrm><a:off x="1043640" y="1058040"/><a:ext cx="7128360" cy="669240"/></a:xfrm><a:prstGeom prst="rect"><a:avLst></a:avLst></a:prstGeom><a:noFill/><a:ln><a:noFill/></a:ln></p:spPr><p:style><a:lnRef idx="0"/><a:fillRef idx="0"/><a:effectRef idx="0"/><a:fontRef idx="minor"/></p:style><p:txBody><a:bodyPr lIns="90000" rIns="90000" tIns="45000" bIns="45000"/><a:p><a:pPr><a:lnSpc><a:spcPct val="100000"/></a:lnSpc></a:pPr><a:r><a:rPr b="1" lang="fr-FR" sz="1900" strike="noStrike"><a:solidFill><a:srgbClr val="007292"/></a:solidFill><a:latin typeface="Arial"/></a:rPr><a:t>Distribution des dépenses déclarées et de la créance CIR par taille d’entreprise, en 2013:</a:t></a:r><a:endParaRPr/></a:p></p:txBody></p:sp><p:sp><p:nvSpPr><p:cNvPr id="188" name="CustomShape 6"/><p:cNvSpPr/><p:nvPr/></p:nvSpPr><p:spPr><a:xfrm><a:off x="521280" y="4117680"/><a:ext cx="7776360" cy="395280"/></a:xfrm><a:prstGeom prst="rect"><a:avLst></a:avLst></a:prstGeom><a:noFill/><a:ln><a:noFill/></a:ln></p:spPr><p:style><a:lnRef idx="0"/><a:fillRef idx="0"/><a:effectRef idx="0"/><a:fontRef idx="minor"/></p:style><p:txBody><a:bodyPr lIns="90000" rIns="90000" tIns="45000" bIns="45000"/><a:p><a:pPr><a:lnSpc><a:spcPct val="100000"/></a:lnSpc></a:pPr><a:r><a:rPr b="1" lang="fr-FR" sz="2000" strike="noStrike"><a:solidFill><a:srgbClr val="007292"/></a:solidFill><a:latin typeface="Arial"/></a:rPr><a:t>Distribution de la part du CIR par secteur, 2013 </a:t></a:r><a:r><a:rPr b="1" lang="fr-FR" sz="1200" strike="noStrike"><a:solidFill><a:srgbClr val="007292"/></a:solidFill><a:latin typeface="Arial"/></a:rPr><a:t>(% créance):</a:t></a:r><a:endParaRPr/></a:p></p:txBody></p:sp><p:sp><p:nvSpPr><p:cNvPr id="189" name="CustomShape 7"/><p:cNvSpPr/><p:nvPr/></p:nvSpPr><p:spPr><a:xfrm><a:off x="530280" y="620640"/><a:ext cx="729000" cy="647280"/></a:xfrm><a:prstGeom prst="rect"><a:avLst></a:avLst></a:prstGeom><a:noFill/><a:ln><a:noFill/></a:ln></p:spPr><p:style><a:lnRef idx="0"/><a:fillRef idx="0"/><a:effectRef idx="0"/><a:fontRef idx="minor"/></p:style><p:txBody><a:bodyPr lIns="90000" rIns="90000" tIns="45000" bIns="45000"/><a:p><a:pPr><a:lnSpc><a:spcPct val="100000"/></a:lnSpc></a:pPr><a:r><a:rPr b="1" lang="fr-FR" sz="2400" strike="noStrike"><a:solidFill><a:srgbClr val="004065"/></a:solidFill><a:latin typeface="Arial"/></a:rPr><a:t>2.a</a:t></a:r><a:endParaRPr/></a:p></p:txBody></p:sp><p:sp><p:nvSpPr><p:cNvPr id="190" name="CustomShape 8"/><p:cNvSpPr/><p:nvPr/></p:nvSpPr><p:spPr><a:xfrm><a:off x="1835640" y="111960"/><a:ext cx="6562440" cy="490320"/></a:xfrm><a:prstGeom prst="rect"><a:avLst></a:avLst></a:prstGeom><a:noFill/><a:ln><a:noFill/></a:ln></p:spPr><p:style><a:lnRef idx="0"/><a:fillRef idx="0"/><a:effectRef idx="0"/><a:fontRef idx="minor"/></p:style><p:txBody><a:bodyPr lIns="90000" rIns="90000" tIns="45000" bIns="45000"/><a:p><a:pPr><a:lnSpc><a:spcPct val="100000"/></a:lnSpc></a:pPr><a:r><a:rPr lang="fr-FR" sz="3200" strike="noStrike"><a:solidFill><a:srgbClr val="00b8ea"/></a:solidFill><a:latin typeface="Arial"/></a:rPr><a:t>Eléments chiffrés </a:t></a:r><a:endParaRPr/></a:p></p:txBody></p:sp><p:sp><p:nvSpPr><p:cNvPr id="191" name="CustomShape 9"/><p:cNvSpPr/><p:nvPr/></p:nvSpPr><p:spPr><a:xfrm><a:off x="5236560" y="548640"/><a:ext cx="3210840" cy="516960"/></a:xfrm><a:prstGeom prst="rect"><a:avLst></a:avLst></a:prstGeom><a:noFill/><a:ln><a:noFill/></a:ln></p:spPr><p:style><a:lnRef idx="0"/><a:fillRef idx="0"/><a:effectRef idx="0"/><a:fontRef idx="minor"/></p:style><p:txBody><a:bodyPr wrap="none" lIns="90000" rIns="90000" tIns="45000" bIns="45000"/><a:p><a:pPr><a:lnSpc><a:spcPct val="100000"/></a:lnSpc></a:pPr><a:r><a:rPr lang="fr-FR" sz="2800" strike="noStrike"><a:solidFill><a:srgbClr val="00b8ea"/></a:solidFill><a:latin typeface="Arial"/></a:rPr><a:t>Au niveau national </a:t></a:r><a:endParaRPr/></a:p></p:txBody></p:sp></p:spTree></p:cSld><p:timing><p:tnLst><p:par><p:cTn id="55" dur="indefinite" restart="never" nodeType="tmRoot"><p:childTnLst><p:seq><p:cTn id="56" dur="indefinite" nodeType="mainSeq"><p:childTnLst><p:par><p:cTn id="57" fill="hold"><p:stCondLst><p:cond delay="indefinite"/></p:stCondLst><p:childTnLst><p:par><p:cTn id="58" fill="hold"><p:stCondLst><p:cond delay="0"/></p:stCondLst><p:childTnLst><p:par><p:cTn id="59" nodeType="clickEffect" fill="hold" presetClass="entr" presetID="1"><p:stCondLst><p:cond delay="0"/></p:stCondLst><p:endCondLst><p:cond delay="5000"/></p:stCondLst><p:childTnLst><p:set><p:cBhvr><p:cTn id="60" dur="1" fill="hold"><p:stCondLst><p:cond delay="0"/></p:stCondLst></p:cTn><p:tgtEl><p:spTgt spid="185"><p:txEl><p:pRg st="0" end="1"/></p:txEl></p:spTgt></p:tgtEl><p:attrNameLst><p:attrName>style.visibility</p:attrName></p:attrNameLst></p:cBhvr><p:to><p:strVal val="visible"/></p:to></p:set></p:childTnLst></p:cTn></p:par></p:childTnLst></p:cTn></p:par></p:childTnLst></p:cTn></p:par></p:childTnLst></p:cTn><p:prevCondLst><p:cond delay="0" evt="onPrev"><p:tgtEl><p:sldTgt/></p:tgtEl></p:cond></p:prevCondLst><p:nextCondLst><p:cond delay="0" evt="onNext"><p:tgtEl><p:sldTgt/></p:tgtEl></p:cond></p:nextCondLst></p:seq></p:childTnLst></p:cTn></p:par></p:tnLst></p:timing>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2" name="Picture 1" descr=""/>
          <p:cNvPicPr/>
          <p:nvPr/>
        </p:nvPicPr>
        <p:blipFill>
          <a:blip r:embed="rId1"/>
          <a:stretch/>
        </p:blipFill>
        <p:spPr>
          <a:xfrm>
            <a:off x="323640" y="1629720"/>
            <a:ext cx="8820000" cy="4712040"/>
          </a:xfrm>
          <a:prstGeom prst="rect">
            <a:avLst/>
          </a:prstGeom>
          <a:ln>
            <a:noFill/>
          </a:ln>
        </p:spPr>
      </p:pic>
      <p:sp>
        <p:nvSpPr>
          <p:cNvPr id="193" name="TextShape 1"/>
          <p:cNvSpPr txBox="1"/>
          <p:nvPr/>
        </p:nvSpPr>
        <p:spPr>
          <a:xfrm>
            <a:off x="1809720" y="-79920"/>
            <a:ext cx="6581880" cy="12366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lang="fr-FR" sz="2800" strike="noStrike">
                <a:solidFill>
                  <a:srgbClr val="00b8ea"/>
                </a:solidFill>
                <a:latin typeface="Arial"/>
              </a:rPr>
              <a:t>Personnel de R&amp;D dans les entreprises </a:t>
            </a:r>
            <a:r>
              <a:rPr lang="fr-FR" sz="2800" strike="noStrike">
                <a:solidFill>
                  <a:srgbClr val="00b8ea"/>
                </a:solidFill>
                <a:latin typeface="Arial"/>
              </a:rPr>
              <a:t>
</a:t>
            </a:r>
            <a:r>
              <a:rPr lang="fr-FR" sz="2800" strike="noStrike">
                <a:solidFill>
                  <a:srgbClr val="00b8ea"/>
                </a:solidFill>
                <a:latin typeface="Arial"/>
              </a:rPr>
              <a:t>en France, 1998-2012</a:t>
            </a:r>
            <a:endParaRPr/>
          </a:p>
        </p:txBody>
      </p:sp>
      <p:sp>
        <p:nvSpPr>
          <p:cNvPr id="194" name="TextShape 2"/>
          <p:cNvSpPr txBox="1"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DF1EEB1B-E698-4CF6-8158-448D2E70EE7C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195" name="CustomShape 3"/>
          <p:cNvSpPr/>
          <p:nvPr/>
        </p:nvSpPr>
        <p:spPr>
          <a:xfrm>
            <a:off x="0" y="0"/>
            <a:ext cx="9143640" cy="3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6" name="CustomShape 4"/>
          <p:cNvSpPr/>
          <p:nvPr/>
        </p:nvSpPr>
        <p:spPr>
          <a:xfrm>
            <a:off x="5614920" y="6341400"/>
            <a:ext cx="331272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r">
              <a:lnSpc>
                <a:spcPct val="100000"/>
              </a:lnSpc>
            </a:pPr>
            <a:r>
              <a:rPr i="1" lang="fr-FR" sz="1200" strike="noStrike">
                <a:solidFill>
                  <a:srgbClr val="004065"/>
                </a:solidFill>
                <a:latin typeface="Arial"/>
              </a:rPr>
              <a:t>Source</a:t>
            </a:r>
            <a:r>
              <a:rPr lang="fr-FR" sz="1200" strike="noStrike">
                <a:solidFill>
                  <a:srgbClr val="004065"/>
                </a:solidFill>
                <a:latin typeface="Arial"/>
              </a:rPr>
              <a:t>: MENESR-SIES</a:t>
            </a:r>
            <a:endParaRPr/>
          </a:p>
        </p:txBody>
      </p:sp>
      <p:sp>
        <p:nvSpPr>
          <p:cNvPr id="197" name="CustomShape 5"/>
          <p:cNvSpPr/>
          <p:nvPr/>
        </p:nvSpPr>
        <p:spPr>
          <a:xfrm>
            <a:off x="395640" y="1309680"/>
            <a:ext cx="1007640" cy="33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1600" strike="noStrike">
                <a:solidFill>
                  <a:srgbClr val="004065"/>
                </a:solidFill>
                <a:latin typeface="Arial"/>
              </a:rPr>
              <a:t>ETP</a:t>
            </a:r>
            <a:endParaRPr/>
          </a:p>
        </p:txBody>
      </p:sp>
      <p:sp>
        <p:nvSpPr>
          <p:cNvPr id="198" name="TextShape 6"/>
          <p:cNvSpPr txBox="1"/>
          <p:nvPr/>
        </p:nvSpPr>
        <p:spPr>
          <a:xfrm>
            <a:off x="468360" y="6389640"/>
            <a:ext cx="289512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0098c3"/>
                </a:solidFill>
                <a:latin typeface="Arial"/>
              </a:rPr>
              <a:t>Formation au CIR 2016</a:t>
            </a:r>
            <a:endParaRPr/>
          </a:p>
        </p:txBody>
      </p:sp>
      <p:sp>
        <p:nvSpPr>
          <p:cNvPr id="199" name="CustomShape 7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5.</a:t>
            </a:r>
            <a:endParaRPr/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TextShape 1"/>
          <p:cNvSpPr txBox="1"/>
          <p:nvPr/>
        </p:nvSpPr>
        <p:spPr>
          <a:xfrm>
            <a:off x="468360" y="6389640"/>
            <a:ext cx="289512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0098c3"/>
                </a:solidFill>
                <a:latin typeface="Arial"/>
              </a:rPr>
              <a:t>Présentation Incuballiance 20/01/2016</a:t>
            </a:r>
            <a:endParaRPr/>
          </a:p>
        </p:txBody>
      </p:sp>
      <p:sp>
        <p:nvSpPr>
          <p:cNvPr id="201" name="CustomShape 2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2.b</a:t>
            </a:r>
            <a:endParaRPr/>
          </a:p>
        </p:txBody>
      </p:sp>
      <p:sp>
        <p:nvSpPr>
          <p:cNvPr id="202" name="CustomShape 3"/>
          <p:cNvSpPr/>
          <p:nvPr/>
        </p:nvSpPr>
        <p:spPr>
          <a:xfrm>
            <a:off x="1835640" y="11196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3200" strike="noStrike">
                <a:solidFill>
                  <a:srgbClr val="00b8ea"/>
                </a:solidFill>
                <a:latin typeface="Arial"/>
              </a:rPr>
              <a:t>Eléments chiffrés </a:t>
            </a:r>
            <a:endParaRPr/>
          </a:p>
        </p:txBody>
      </p:sp>
      <p:sp>
        <p:nvSpPr>
          <p:cNvPr id="203" name="CustomShape 4"/>
          <p:cNvSpPr/>
          <p:nvPr/>
        </p:nvSpPr>
        <p:spPr>
          <a:xfrm>
            <a:off x="5232240" y="682920"/>
            <a:ext cx="22582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fr-FR" sz="2800" strike="noStrike">
                <a:solidFill>
                  <a:srgbClr val="00b8ea"/>
                </a:solidFill>
                <a:latin typeface="Arial"/>
              </a:rPr>
              <a:t>En Bretagne </a:t>
            </a:r>
            <a:endParaRPr/>
          </a:p>
        </p:txBody>
      </p:sp>
      <p:graphicFrame>
        <p:nvGraphicFramePr>
          <p:cNvPr id="204" name="Graphique 9"/>
          <p:cNvGraphicFramePr/>
          <p:nvPr/>
        </p:nvGraphicFramePr>
        <p:xfrm>
          <a:off x="25200" y="1124640"/>
          <a:ext cx="4499640" cy="2753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205" name="Graphique 10"/>
          <p:cNvGraphicFramePr/>
          <p:nvPr/>
        </p:nvGraphicFramePr>
        <p:xfrm>
          <a:off x="4111560" y="3789000"/>
          <a:ext cx="4636440" cy="296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06" name="CustomShape 5"/>
          <p:cNvSpPr/>
          <p:nvPr/>
        </p:nvSpPr>
        <p:spPr>
          <a:xfrm>
            <a:off x="251640" y="4509000"/>
            <a:ext cx="352800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Arial"/>
              </a:rPr>
              <a:t>La Bretagne occupe la 9</a:t>
            </a:r>
            <a:r>
              <a:rPr lang="fr-FR" strike="noStrike" baseline="30000">
                <a:solidFill>
                  <a:srgbClr val="000000"/>
                </a:solidFill>
                <a:latin typeface="Arial"/>
              </a:rPr>
              <a:t>ème</a:t>
            </a:r>
            <a:r>
              <a:rPr lang="fr-FR" strike="noStrike">
                <a:solidFill>
                  <a:srgbClr val="000000"/>
                </a:solidFill>
                <a:latin typeface="Arial"/>
              </a:rPr>
              <a:t> place française,  en termes de nombre de déclarants (1 000) et de dépenses déclarées (396M€). </a:t>
            </a:r>
            <a:endParaRPr/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CustomShape 1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0000"/>
                </a:solidFill>
                <a:latin typeface="Calibri Light"/>
              </a:rPr>
              <a:t>2.b</a:t>
            </a:r>
            <a:endParaRPr/>
          </a:p>
        </p:txBody>
      </p:sp>
      <p:sp>
        <p:nvSpPr>
          <p:cNvPr id="208" name="CustomShape 2"/>
          <p:cNvSpPr/>
          <p:nvPr/>
        </p:nvSpPr>
        <p:spPr>
          <a:xfrm>
            <a:off x="1835640" y="11196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3200" strike="noStrike">
                <a:solidFill>
                  <a:srgbClr val="00b8ea"/>
                </a:solidFill>
                <a:latin typeface="Arial"/>
              </a:rPr>
              <a:t>Eléments chiffrés </a:t>
            </a:r>
            <a:endParaRPr/>
          </a:p>
        </p:txBody>
      </p:sp>
      <p:sp>
        <p:nvSpPr>
          <p:cNvPr id="209" name="CustomShape 3"/>
          <p:cNvSpPr/>
          <p:nvPr/>
        </p:nvSpPr>
        <p:spPr>
          <a:xfrm>
            <a:off x="5232240" y="682920"/>
            <a:ext cx="22582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fr-FR" sz="2800" strike="noStrike">
                <a:solidFill>
                  <a:srgbClr val="00b8ea"/>
                </a:solidFill>
                <a:latin typeface="Arial"/>
              </a:rPr>
              <a:t>En Bretagne </a:t>
            </a:r>
            <a:endParaRPr/>
          </a:p>
        </p:txBody>
      </p:sp>
      <p:graphicFrame>
        <p:nvGraphicFramePr>
          <p:cNvPr id="210" name="Graphique 7"/>
          <p:cNvGraphicFramePr/>
          <p:nvPr/>
        </p:nvGraphicFramePr>
        <p:xfrm>
          <a:off x="174600" y="1454760"/>
          <a:ext cx="5045040" cy="273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211" name="Graphique 8"/>
          <p:cNvGraphicFramePr/>
          <p:nvPr/>
        </p:nvGraphicFramePr>
        <p:xfrm>
          <a:off x="3924000" y="3789000"/>
          <a:ext cx="5034960" cy="2852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2" name="CustomShape 4"/>
          <p:cNvSpPr/>
          <p:nvPr/>
        </p:nvSpPr>
        <p:spPr>
          <a:xfrm>
            <a:off x="5436000" y="1845000"/>
            <a:ext cx="3219840" cy="13071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Près de la moitié des entreprises qui ont renseigné sont des PME et plus d’un quart des micro entreprises. 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213" name="CustomShape 5"/>
          <p:cNvSpPr/>
          <p:nvPr/>
        </p:nvSpPr>
        <p:spPr>
          <a:xfrm>
            <a:off x="342720" y="4509000"/>
            <a:ext cx="3528000" cy="1793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Plus de la moitié des dépenses de R&amp;D sont déclarées par les PME et micros entreprises (pour les entreprises ayant renseigné).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Elles   bénéficient de plus de 60% du montant total des créances.  </a:t>
            </a:r>
            <a:endParaRPr/>
          </a:p>
        </p:txBody>
      </p:sp>
      <p:sp>
        <p:nvSpPr>
          <p:cNvPr id="214" name="CustomShape 6"/>
          <p:cNvSpPr/>
          <p:nvPr/>
        </p:nvSpPr>
        <p:spPr>
          <a:xfrm>
            <a:off x="1280160" y="944640"/>
            <a:ext cx="313164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0000"/>
                </a:solidFill>
                <a:latin typeface="Arial"/>
              </a:rPr>
              <a:t>Répartition par taille</a:t>
            </a:r>
            <a:endParaRPr/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468360" y="6389640"/>
            <a:ext cx="289512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5b9bd5"/>
                </a:solidFill>
                <a:latin typeface="Arial"/>
              </a:rPr>
              <a:t>Présentation Incuballiance 20/01/2016</a:t>
            </a:r>
            <a:endParaRPr/>
          </a:p>
        </p:txBody>
      </p:sp>
      <p:sp>
        <p:nvSpPr>
          <p:cNvPr id="216" name="CustomShape 2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0000"/>
                </a:solidFill>
                <a:latin typeface="Calibri Light"/>
              </a:rPr>
              <a:t>2.b</a:t>
            </a:r>
            <a:endParaRPr/>
          </a:p>
        </p:txBody>
      </p:sp>
      <p:sp>
        <p:nvSpPr>
          <p:cNvPr id="217" name="CustomShape 3"/>
          <p:cNvSpPr/>
          <p:nvPr/>
        </p:nvSpPr>
        <p:spPr>
          <a:xfrm>
            <a:off x="1835640" y="11196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3200" strike="noStrike">
                <a:solidFill>
                  <a:srgbClr val="00b8ea"/>
                </a:solidFill>
                <a:latin typeface="Arial"/>
              </a:rPr>
              <a:t>Eléments chiffrés </a:t>
            </a:r>
            <a:endParaRPr/>
          </a:p>
        </p:txBody>
      </p:sp>
      <p:sp>
        <p:nvSpPr>
          <p:cNvPr id="218" name="CustomShape 4"/>
          <p:cNvSpPr/>
          <p:nvPr/>
        </p:nvSpPr>
        <p:spPr>
          <a:xfrm>
            <a:off x="5232240" y="682920"/>
            <a:ext cx="22582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fr-FR" sz="2800" strike="noStrike">
                <a:solidFill>
                  <a:srgbClr val="00b8ea"/>
                </a:solidFill>
                <a:latin typeface="Arial"/>
              </a:rPr>
              <a:t>En Bretagne </a:t>
            </a:r>
            <a:endParaRPr/>
          </a:p>
        </p:txBody>
      </p:sp>
      <p:sp>
        <p:nvSpPr>
          <p:cNvPr id="219" name="CustomShape 5"/>
          <p:cNvSpPr/>
          <p:nvPr/>
        </p:nvSpPr>
        <p:spPr>
          <a:xfrm>
            <a:off x="777600" y="1223280"/>
            <a:ext cx="443304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0000"/>
                </a:solidFill>
                <a:latin typeface="Arial"/>
              </a:rPr>
              <a:t>Répartition par départements</a:t>
            </a:r>
            <a:endParaRPr/>
          </a:p>
        </p:txBody>
      </p:sp>
      <p:graphicFrame>
        <p:nvGraphicFramePr>
          <p:cNvPr id="220" name="Graphique 10"/>
          <p:cNvGraphicFramePr/>
          <p:nvPr/>
        </p:nvGraphicFramePr>
        <p:xfrm>
          <a:off x="179640" y="1845000"/>
          <a:ext cx="4608000" cy="295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221" name="Graphique 11"/>
          <p:cNvGraphicFramePr/>
          <p:nvPr/>
        </p:nvGraphicFramePr>
        <p:xfrm>
          <a:off x="4140000" y="4005000"/>
          <a:ext cx="4815720" cy="2787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2" name="CustomShape 6"/>
          <p:cNvSpPr/>
          <p:nvPr/>
        </p:nvSpPr>
        <p:spPr>
          <a:xfrm>
            <a:off x="5436000" y="1677600"/>
            <a:ext cx="3384000" cy="1461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trike="noStrike">
                <a:solidFill>
                  <a:srgbClr val="000000"/>
                </a:solidFill>
                <a:latin typeface="Arial"/>
              </a:rPr>
              <a:t>En termes de nombre de déclarants et de montant des dépenses déclarées, l’Ille et Vilaine représente près de la moitié de l’activité liée au CIR </a:t>
            </a:r>
            <a:endParaRPr/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extShape 1"/>
          <p:cNvSpPr txBox="1"/>
          <p:nvPr/>
        </p:nvSpPr>
        <p:spPr>
          <a:xfrm>
            <a:off x="468360" y="6389640"/>
            <a:ext cx="289512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5b9bd5"/>
                </a:solidFill>
                <a:latin typeface="Arial"/>
              </a:rPr>
              <a:t>Présentation Incuballiance 20/01/2016</a:t>
            </a:r>
            <a:endParaRPr/>
          </a:p>
        </p:txBody>
      </p:sp>
      <p:sp>
        <p:nvSpPr>
          <p:cNvPr id="224" name="CustomShape 2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0000"/>
                </a:solidFill>
                <a:latin typeface="Calibri Light"/>
              </a:rPr>
              <a:t>2.b</a:t>
            </a:r>
            <a:endParaRPr/>
          </a:p>
        </p:txBody>
      </p:sp>
      <p:sp>
        <p:nvSpPr>
          <p:cNvPr id="225" name="CustomShape 3"/>
          <p:cNvSpPr/>
          <p:nvPr/>
        </p:nvSpPr>
        <p:spPr>
          <a:xfrm>
            <a:off x="1835640" y="11196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3200" strike="noStrike">
                <a:solidFill>
                  <a:srgbClr val="00b8ea"/>
                </a:solidFill>
                <a:latin typeface="Arial"/>
              </a:rPr>
              <a:t>Eléments chiffrés </a:t>
            </a:r>
            <a:endParaRPr/>
          </a:p>
        </p:txBody>
      </p:sp>
      <p:sp>
        <p:nvSpPr>
          <p:cNvPr id="226" name="CustomShape 4"/>
          <p:cNvSpPr/>
          <p:nvPr/>
        </p:nvSpPr>
        <p:spPr>
          <a:xfrm>
            <a:off x="5232240" y="682920"/>
            <a:ext cx="225828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fr-FR" sz="2800" strike="noStrike">
                <a:solidFill>
                  <a:srgbClr val="00b8ea"/>
                </a:solidFill>
                <a:latin typeface="Arial"/>
              </a:rPr>
              <a:t>En Bretagne </a:t>
            </a:r>
            <a:endParaRPr/>
          </a:p>
        </p:txBody>
      </p:sp>
      <p:sp>
        <p:nvSpPr>
          <p:cNvPr id="227" name="CustomShape 5"/>
          <p:cNvSpPr/>
          <p:nvPr/>
        </p:nvSpPr>
        <p:spPr>
          <a:xfrm>
            <a:off x="920160" y="1221840"/>
            <a:ext cx="5265000" cy="456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0000"/>
                </a:solidFill>
                <a:latin typeface="Arial"/>
              </a:rPr>
              <a:t>Répartition par secteurs d’activités</a:t>
            </a:r>
            <a:endParaRPr/>
          </a:p>
        </p:txBody>
      </p:sp>
      <p:graphicFrame>
        <p:nvGraphicFramePr>
          <p:cNvPr id="228" name="Graphique 13"/>
          <p:cNvGraphicFramePr/>
          <p:nvPr/>
        </p:nvGraphicFramePr>
        <p:xfrm>
          <a:off x="105840" y="1700640"/>
          <a:ext cx="6626160" cy="5075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229" name="CustomShape 6"/>
          <p:cNvSpPr/>
          <p:nvPr/>
        </p:nvSpPr>
        <p:spPr>
          <a:xfrm>
            <a:off x="6804360" y="1727640"/>
            <a:ext cx="2339280" cy="553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Des secteurs phares de l’économie bretonne bien présents :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"/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Informatique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"/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Architecture et ingénierie (logiciel)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"/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IAA et agriculture et pêche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"/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Industrie mécanique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"/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Industrie électrique et électronique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"/>
            </a:pPr>
            <a:r>
              <a:rPr lang="fr-FR" sz="1600" strike="noStrike">
                <a:solidFill>
                  <a:srgbClr val="000000"/>
                </a:solidFill>
                <a:latin typeface="Arial"/>
              </a:rPr>
              <a:t>Chimie, caoutchouc (avec beaucoup de sous traitance  pour des entreprises non localisées en Bretagne)</a:t>
            </a:r>
            <a:endParaRPr/>
          </a:p>
          <a:p>
            <a:pPr>
              <a:lnSpc>
                <a:spcPct val="100000"/>
              </a:lnSpc>
            </a:pPr>
            <a:endParaRPr/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r">
              <a:lnSpc>
                <a:spcPct val="100000"/>
              </a:lnSpc>
            </a:pPr>
            <a:fld id="{47721766-DF55-4C0C-B822-A570BEF4BDD4}" type="slidenum">
              <a:rPr lang="fr-FR" sz="800" strike="noStrike">
                <a:solidFill>
                  <a:srgbClr val="5b9bd5"/>
                </a:solidFill>
                <a:latin typeface="Arial"/>
                <a:ea typeface="MS PGothic"/>
              </a:rPr>
              <a:t>&lt;numéro&gt;</a:t>
            </a:fld>
            <a:endParaRPr/>
          </a:p>
        </p:txBody>
      </p:sp>
      <p:sp>
        <p:nvSpPr>
          <p:cNvPr id="231" name="TextShape 2"/>
          <p:cNvSpPr txBox="1"/>
          <p:nvPr/>
        </p:nvSpPr>
        <p:spPr>
          <a:xfrm>
            <a:off x="467640" y="665280"/>
            <a:ext cx="8218800" cy="6192360"/>
          </a:xfrm>
          <a:prstGeom prst="rect">
            <a:avLst/>
          </a:prstGeom>
          <a:noFill/>
          <a:ln>
            <a:noFill/>
          </a:ln>
        </p:spPr>
        <p:txBody>
          <a:bodyPr tIns="0" bIns="0"/>
          <a:p>
            <a:r>
              <a:rPr b="1" lang="fr-FR" sz="1600" strike="noStrike">
                <a:solidFill>
                  <a:srgbClr val="000000"/>
                </a:solidFill>
                <a:latin typeface="Calibri"/>
                <a:ea typeface="ＭＳ Ｐゴシック"/>
              </a:rPr>
              <a:t>	</a:t>
            </a:r>
            <a:r>
              <a:rPr b="1" lang="fr-FR" sz="1600" strike="noStrike">
                <a:solidFill>
                  <a:srgbClr val="000000"/>
                </a:solidFill>
                <a:latin typeface="Calibri"/>
                <a:ea typeface="ＭＳ Ｐゴシック"/>
              </a:rPr>
              <a:t>	</a:t>
            </a:r>
            <a:endParaRPr/>
          </a:p>
          <a:p>
            <a:endParaRPr/>
          </a:p>
          <a:p>
            <a:r>
              <a:rPr b="1" lang="fr-FR" sz="2800" strike="noStrike">
                <a:solidFill>
                  <a:srgbClr val="5b9bd5"/>
                </a:solidFill>
                <a:latin typeface="Calibri"/>
                <a:ea typeface="ＭＳ Ｐゴシック"/>
              </a:rPr>
              <a:t>Ressources </a:t>
            </a:r>
            <a:endParaRPr/>
          </a:p>
          <a:p>
            <a:endParaRPr/>
          </a:p>
          <a:p>
            <a:pPr algn="just">
              <a:lnSpc>
                <a:spcPct val="120000"/>
              </a:lnSpc>
              <a:buSzPct val="25000"/>
              <a:buFont typeface="Arial"/>
              <a:buChar char=" "/>
            </a:pPr>
            <a:r>
              <a:rPr b="1" lang="fr-FR" strike="noStrike">
                <a:solidFill>
                  <a:srgbClr val="000000"/>
                </a:solidFill>
                <a:latin typeface="Calibri"/>
                <a:ea typeface="ＭＳ Ｐゴシック"/>
              </a:rPr>
              <a:t>Modèle de dossier, guide CIR et nombreuses ressources pour aider les entreprises sur le site du MENESR. </a:t>
            </a:r>
            <a:endParaRPr/>
          </a:p>
          <a:p>
            <a:pPr algn="just">
              <a:lnSpc>
                <a:spcPct val="120000"/>
              </a:lnSpc>
              <a:buSzPct val="25000"/>
              <a:buFont typeface="Arial"/>
              <a:buChar char=" "/>
            </a:pPr>
            <a:r>
              <a:rPr b="1" lang="fr-FR" sz="1200" strike="noStrike">
                <a:solidFill>
                  <a:srgbClr val="000000"/>
                </a:solidFill>
                <a:latin typeface="Calibri"/>
                <a:ea typeface="ＭＳ Ｐゴシック"/>
              </a:rPr>
              <a:t>http://www.enseignementsup-recherche.gouv.fr/pid24835/credit-impot-recherche-cir.html</a:t>
            </a:r>
            <a:endParaRPr/>
          </a:p>
          <a:p>
            <a:pPr algn="just">
              <a:lnSpc>
                <a:spcPct val="120000"/>
              </a:lnSpc>
            </a:pPr>
            <a:endParaRPr/>
          </a:p>
          <a:p>
            <a:pPr algn="just">
              <a:lnSpc>
                <a:spcPct val="120000"/>
              </a:lnSpc>
              <a:buSzPct val="25000"/>
              <a:buFont typeface="Arial"/>
              <a:buChar char=" "/>
            </a:pPr>
            <a:r>
              <a:rPr b="1" lang="fr-FR" strike="noStrike">
                <a:solidFill>
                  <a:srgbClr val="000000"/>
                </a:solidFill>
                <a:latin typeface="Calibri"/>
                <a:ea typeface="ＭＳ Ｐゴシック"/>
              </a:rPr>
              <a:t>Notice d’accompagnement de l’entreprise </a:t>
            </a:r>
            <a:r>
              <a:rPr lang="fr-FR" strike="noStrike">
                <a:solidFill>
                  <a:srgbClr val="000000"/>
                </a:solidFill>
                <a:latin typeface="Calibri"/>
                <a:ea typeface="ＭＳ Ｐゴシック"/>
              </a:rPr>
              <a:t>dans sa démarche de déclaration de dépenses éligibles au CIR : </a:t>
            </a:r>
            <a:endParaRPr/>
          </a:p>
          <a:p>
            <a:pPr algn="just"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400" strike="noStrike" u="sng">
                <a:solidFill>
                  <a:srgbClr val="0563c1"/>
                </a:solidFill>
                <a:latin typeface="Calibri"/>
                <a:ea typeface="ＭＳ Ｐゴシック"/>
              </a:rPr>
              <a:t>http://www.impots.gouv.fr/portal/deploiement/p1/fichedescriptive_6914/fichedescriptive_6914.pdf</a:t>
            </a:r>
            <a:endParaRPr/>
          </a:p>
          <a:p>
            <a:endParaRPr/>
          </a:p>
          <a:p>
            <a:r>
              <a:rPr b="1" lang="fr-FR" strike="noStrike">
                <a:solidFill>
                  <a:srgbClr val="000000"/>
                </a:solidFill>
                <a:latin typeface="Calibri"/>
                <a:ea typeface="ＭＳ Ｐゴシック"/>
              </a:rPr>
              <a:t>LE BOI </a:t>
            </a:r>
            <a:r>
              <a:rPr b="1" lang="fr-FR" sz="1600" strike="noStrike">
                <a:solidFill>
                  <a:srgbClr val="000000"/>
                </a:solidFill>
                <a:latin typeface="Calibri"/>
                <a:ea typeface="ＭＳ Ｐゴシック"/>
              </a:rPr>
              <a:t>(BOI-BIC-RICI-10-10-10-10 ; BOI-BIC-RICI-10-10-10-20)</a:t>
            </a:r>
            <a:endParaRPr/>
          </a:p>
          <a:p>
            <a:r>
              <a:rPr b="1" lang="fr-FR" sz="1600" strike="noStrike" u="sng">
                <a:solidFill>
                  <a:srgbClr val="0563c1"/>
                </a:solidFill>
                <a:latin typeface="Calibri"/>
                <a:ea typeface="ＭＳ Ｐゴシック"/>
              </a:rPr>
              <a:t>http</a:t>
            </a:r>
            <a:r>
              <a:rPr b="1" lang="fr-FR" sz="1600" strike="noStrike" u="sng">
                <a:solidFill>
                  <a:srgbClr val="0563c1"/>
                </a:solidFill>
                <a:latin typeface="Calibri"/>
                <a:ea typeface="ＭＳ Ｐゴシック"/>
              </a:rPr>
              <a:t>://</a:t>
            </a:r>
            <a:r>
              <a:rPr b="1" lang="fr-FR" sz="1600" strike="noStrike" u="sng">
                <a:solidFill>
                  <a:srgbClr val="0563c1"/>
                </a:solidFill>
                <a:latin typeface="Calibri"/>
                <a:ea typeface="ＭＳ Ｐゴシック"/>
              </a:rPr>
              <a:t>bofip.impots.gouv.fr/bofip/4678-PGP</a:t>
            </a:r>
            <a:endParaRPr/>
          </a:p>
          <a:p>
            <a:endParaRPr/>
          </a:p>
        </p:txBody>
      </p:sp>
      <p:sp>
        <p:nvSpPr>
          <p:cNvPr id="232" name="CustomShape 3"/>
          <p:cNvSpPr/>
          <p:nvPr/>
        </p:nvSpPr>
        <p:spPr>
          <a:xfrm>
            <a:off x="1891440" y="62280"/>
            <a:ext cx="5199480" cy="579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 algn="ctr">
              <a:lnSpc>
                <a:spcPct val="100000"/>
              </a:lnSpc>
            </a:pPr>
            <a:r>
              <a:rPr lang="fr-FR" sz="3200" strike="noStrike">
                <a:solidFill>
                  <a:srgbClr val="00b8ea"/>
                </a:solidFill>
                <a:latin typeface="Arial"/>
              </a:rPr>
              <a:t>Interlocuteurs et ressources</a:t>
            </a:r>
            <a:endParaRPr/>
          </a:p>
        </p:txBody>
      </p:sp>
      <p:pic>
        <p:nvPicPr>
          <p:cNvPr id="233" name="" descr=""/>
          <p:cNvPicPr/>
          <p:nvPr/>
        </p:nvPicPr>
        <p:blipFill>
          <a:blip r:embed="rId1"/>
          <a:stretch/>
        </p:blipFill>
        <p:spPr>
          <a:xfrm>
            <a:off x="6578640" y="685800"/>
            <a:ext cx="1168560" cy="1028880"/>
          </a:xfrm>
          <a:prstGeom prst="rect">
            <a:avLst/>
          </a:prstGeom>
          <a:ln>
            <a:noFill/>
          </a:ln>
        </p:spPr>
      </p:pic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r">
              <a:lnSpc>
                <a:spcPct val="100000"/>
              </a:lnSpc>
            </a:pPr>
            <a:fld id="{6E70B61C-5C4B-4C34-A2B6-15FC6E34EE66}" type="slidenum">
              <a:rPr lang="fr-FR" sz="800" strike="noStrike">
                <a:solidFill>
                  <a:srgbClr val="0098c3"/>
                </a:solidFill>
                <a:latin typeface="Arial"/>
                <a:ea typeface="ＭＳ Ｐゴシック"/>
              </a:rPr>
              <a:t>&lt;numéro&gt;</a:t>
            </a:fld>
            <a:endParaRPr/>
          </a:p>
        </p:txBody>
      </p:sp>
      <p:sp>
        <p:nvSpPr>
          <p:cNvPr id="131" name="TextShape 2"/>
          <p:cNvSpPr txBox="1"/>
          <p:nvPr/>
        </p:nvSpPr>
        <p:spPr>
          <a:xfrm>
            <a:off x="1886040" y="189000"/>
            <a:ext cx="6562440" cy="4903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b="1" lang="fr-FR" sz="2600" strike="noStrike">
                <a:solidFill>
                  <a:srgbClr val="cc3300"/>
                </a:solidFill>
                <a:latin typeface="Arial"/>
                <a:ea typeface="ＭＳ Ｐゴシック"/>
              </a:rPr>
              <a:t>Le CIR – Activités éligibles</a:t>
            </a:r>
            <a:endParaRPr/>
          </a:p>
        </p:txBody>
      </p:sp>
      <p:sp>
        <p:nvSpPr>
          <p:cNvPr id="132" name="CustomShape 3"/>
          <p:cNvSpPr/>
          <p:nvPr/>
        </p:nvSpPr>
        <p:spPr>
          <a:xfrm>
            <a:off x="912960" y="189000"/>
            <a:ext cx="7619760" cy="1510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/>
          <a:p>
            <a:pPr>
              <a:lnSpc>
                <a:spcPct val="100000"/>
              </a:lnSpc>
            </a:pPr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	</a:t>
            </a:r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	</a:t>
            </a:r>
            <a:endParaRPr/>
          </a:p>
          <a:p>
            <a:pPr>
              <a:lnSpc>
                <a:spcPct val="100000"/>
              </a:lnSpc>
            </a:pPr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	</a:t>
            </a:r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	</a:t>
            </a:r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	</a:t>
            </a:r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   </a:t>
            </a:r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	</a:t>
            </a:r>
            <a:r>
              <a:rPr b="1" lang="fr-FR" sz="1600" strike="noStrike">
                <a:solidFill>
                  <a:srgbClr val="004065"/>
                </a:solidFill>
                <a:latin typeface="Arial"/>
                <a:ea typeface="ＭＳ Ｐゴシック"/>
              </a:rPr>
              <a:t>	</a:t>
            </a:r>
            <a:endParaRPr/>
          </a:p>
          <a:p>
            <a:pPr algn="just">
              <a:lnSpc>
                <a:spcPct val="100000"/>
              </a:lnSpc>
            </a:pPr>
            <a:r>
              <a:rPr lang="fr-FR" strike="noStrike">
                <a:solidFill>
                  <a:srgbClr val="004065"/>
                </a:solidFill>
                <a:latin typeface="Arial"/>
                <a:ea typeface="ＭＳ Ｐゴシック"/>
              </a:rPr>
              <a:t>Les activités de R&amp;D englobent les travaux de création entrepris de façon systématique en vue d'accroître la somme des connaissances, ainsi que l'utilisation de ces connaissances pour de nouvelles applications.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pic>
        <p:nvPicPr>
          <p:cNvPr id="133" name="Picture 2" descr=""/>
          <p:cNvPicPr/>
          <p:nvPr/>
        </p:nvPicPr>
        <p:blipFill>
          <a:blip r:embed="rId1"/>
          <a:stretch/>
        </p:blipFill>
        <p:spPr>
          <a:xfrm>
            <a:off x="671400" y="2349360"/>
            <a:ext cx="8021160" cy="3449160"/>
          </a:xfrm>
          <a:prstGeom prst="rect">
            <a:avLst/>
          </a:prstGeom>
          <a:ln>
            <a:noFill/>
          </a:ln>
        </p:spPr>
      </p:pic>
      <p:sp>
        <p:nvSpPr>
          <p:cNvPr id="134" name="CustomShape 4"/>
          <p:cNvSpPr/>
          <p:nvPr/>
        </p:nvSpPr>
        <p:spPr>
          <a:xfrm>
            <a:off x="728640" y="5815080"/>
            <a:ext cx="7681680" cy="272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i="1" lang="fr-FR" sz="1200" strike="noStrike">
                <a:solidFill>
                  <a:srgbClr val="004065"/>
                </a:solidFill>
                <a:latin typeface="Arial"/>
                <a:ea typeface="ＭＳ Ｐゴシック"/>
              </a:rPr>
              <a:t>Les activités de R&amp;D et leur identification sont précisées par le Manuel de Frascati établi par l’OCDE.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extShape 1"/>
          <p:cNvSpPr txBox="1"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643432F4-4B74-4D23-AEDD-3F95EA3035BF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136" name="TextShape 2"/>
          <p:cNvSpPr txBox="1"/>
          <p:nvPr/>
        </p:nvSpPr>
        <p:spPr>
          <a:xfrm>
            <a:off x="3095280" y="1340640"/>
            <a:ext cx="5976360" cy="4641480"/>
          </a:xfrm>
          <a:prstGeom prst="rect">
            <a:avLst/>
          </a:prstGeom>
          <a:noFill/>
          <a:ln>
            <a:noFill/>
          </a:ln>
        </p:spPr>
        <p:txBody>
          <a:bodyPr tIns="0" bIns="0"/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Arial"/>
              </a:rPr>
              <a:t>Déterminer ses projets de R&amp;D et phases éligibles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Wingdings 3"/>
              </a:rPr>
              <a:t>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Arial"/>
              </a:rPr>
              <a:t>Déterminer les dépenses inclues dans le calcul du CIR et calculer l’assiette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Wingdings 3"/>
              </a:rPr>
              <a:t>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Arial"/>
              </a:rPr>
              <a:t>Constituer le dossier justificatif 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Wingdings 3"/>
              </a:rPr>
              <a:t>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Arial"/>
              </a:rPr>
              <a:t>Déposer sa déclaration fiscale (formulaire 2069 A)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Wingdings 3"/>
              </a:rPr>
              <a:t>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Arial"/>
              </a:rPr>
              <a:t>Obtenir le montant du crédit d’impôt (~ 30% de l’assiette)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Wingdings 3"/>
              </a:rPr>
              <a:t></a:t>
            </a:r>
            <a:endParaRPr/>
          </a:p>
          <a:p>
            <a:pPr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2060"/>
                </a:solidFill>
                <a:latin typeface="Arial"/>
              </a:rPr>
              <a:t>Le CIR N est imputé sur l’impôt (IR/IS) à payer au titre de l’année N ou remboursé immédiatement (JEI, PME,…). </a:t>
            </a:r>
            <a:endParaRPr/>
          </a:p>
        </p:txBody>
      </p:sp>
      <p:sp>
        <p:nvSpPr>
          <p:cNvPr id="137" name="TextShape 3"/>
          <p:cNvSpPr txBox="1"/>
          <p:nvPr/>
        </p:nvSpPr>
        <p:spPr>
          <a:xfrm>
            <a:off x="468360" y="6389640"/>
            <a:ext cx="289512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0098c3"/>
                </a:solidFill>
                <a:latin typeface="Arial"/>
              </a:rPr>
              <a:t>Formation au CIR 2016</a:t>
            </a:r>
            <a:endParaRPr/>
          </a:p>
        </p:txBody>
      </p:sp>
      <p:sp>
        <p:nvSpPr>
          <p:cNvPr id="138" name="CustomShape 4"/>
          <p:cNvSpPr/>
          <p:nvPr/>
        </p:nvSpPr>
        <p:spPr>
          <a:xfrm>
            <a:off x="1873080" y="13032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fr-FR" sz="2600" strike="noStrike">
                <a:solidFill>
                  <a:srgbClr val="00b8ea"/>
                </a:solidFill>
                <a:latin typeface="Arial"/>
                <a:ea typeface="ＭＳ Ｐゴシック"/>
              </a:rPr>
              <a:t>Présentation générale des dispositifs </a:t>
            </a:r>
            <a:endParaRPr/>
          </a:p>
        </p:txBody>
      </p:sp>
      <p:sp>
        <p:nvSpPr>
          <p:cNvPr id="139" name="CustomShape 5"/>
          <p:cNvSpPr/>
          <p:nvPr/>
        </p:nvSpPr>
        <p:spPr>
          <a:xfrm>
            <a:off x="3083040" y="715320"/>
            <a:ext cx="540216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a20059"/>
                </a:solidFill>
                <a:latin typeface="Arial"/>
              </a:rPr>
              <a:t>Le CIR : procédure pour l’entreprise</a:t>
            </a:r>
            <a:endParaRPr/>
          </a:p>
        </p:txBody>
      </p:sp>
      <p:sp>
        <p:nvSpPr>
          <p:cNvPr id="140" name="CustomShape 6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1.a</a:t>
            </a:r>
            <a:endParaRPr/>
          </a:p>
        </p:txBody>
      </p:sp>
      <p:sp>
        <p:nvSpPr>
          <p:cNvPr id="141" name="CustomShape 7"/>
          <p:cNvSpPr/>
          <p:nvPr/>
        </p:nvSpPr>
        <p:spPr>
          <a:xfrm>
            <a:off x="76680" y="3149280"/>
            <a:ext cx="3312000" cy="200772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/>
          <a:p>
            <a:pPr algn="just"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600" strike="noStrike">
                <a:solidFill>
                  <a:srgbClr val="004065"/>
                </a:solidFill>
                <a:latin typeface="Arial"/>
              </a:rPr>
              <a:t>Modèle de dossier, guide CIR et nombreuses ressources pour aider les entreprises sur le site du MENESR. </a:t>
            </a:r>
            <a:endParaRPr/>
          </a:p>
          <a:p>
            <a:pPr algn="just">
              <a:lnSpc>
                <a:spcPct val="120000"/>
              </a:lnSpc>
              <a:buSzPct val="25000"/>
              <a:buFont typeface="Arial"/>
              <a:buChar char=" "/>
            </a:pPr>
            <a:r>
              <a:rPr b="1" lang="fr-FR" sz="1100" strike="noStrike">
                <a:solidFill>
                  <a:srgbClr val="004065"/>
                </a:solidFill>
                <a:latin typeface="Arial"/>
              </a:rPr>
              <a:t>http://www.enseignementsup-recherche.gouv.fr/pid24835/credit-impot-recherche-cir.html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extShape 1"/>
          <p:cNvSpPr txBox="1"/>
          <p:nvPr/>
        </p:nvSpPr>
        <p:spPr>
          <a:xfrm>
            <a:off x="395640" y="1340640"/>
            <a:ext cx="8638920" cy="5112360"/>
          </a:xfrm>
          <a:prstGeom prst="rect">
            <a:avLst/>
          </a:prstGeom>
          <a:noFill/>
          <a:ln>
            <a:noFill/>
          </a:ln>
        </p:spPr>
        <p:txBody>
          <a:bodyPr tIns="0" bIns="0"/>
          <a:p>
            <a:pPr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900" strike="noStrike">
                <a:solidFill>
                  <a:srgbClr val="004065"/>
                </a:solidFill>
                <a:latin typeface="Arial"/>
              </a:rPr>
              <a:t>1-Dotations aux amortissements du matériel de R&amp;D</a:t>
            </a:r>
            <a:endParaRPr/>
          </a:p>
          <a:p>
            <a:pPr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900" strike="noStrike">
                <a:solidFill>
                  <a:srgbClr val="004065"/>
                </a:solidFill>
                <a:latin typeface="Arial"/>
              </a:rPr>
              <a:t>2- Dépenses de personnel (chercheurs et techniciens )</a:t>
            </a:r>
            <a:endParaRPr/>
          </a:p>
          <a:p>
            <a:pPr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900" strike="noStrike">
                <a:solidFill>
                  <a:srgbClr val="004065"/>
                </a:solidFill>
                <a:latin typeface="Arial"/>
              </a:rPr>
              <a:t>3- Frais de fonctionnement (fixés forfaitairement à 75 % des dotations et 50% des frais de personnels)</a:t>
            </a:r>
            <a:endParaRPr/>
          </a:p>
          <a:p>
            <a:pPr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900" strike="noStrike">
                <a:solidFill>
                  <a:srgbClr val="004065"/>
                </a:solidFill>
                <a:latin typeface="Arial"/>
              </a:rPr>
              <a:t>4- Sous-traitance privée (montant réel) et publique (montant doublé) </a:t>
            </a:r>
            <a:endParaRPr/>
          </a:p>
          <a:p>
            <a:pPr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900" strike="noStrike">
                <a:solidFill>
                  <a:srgbClr val="004065"/>
                </a:solidFill>
                <a:latin typeface="Arial"/>
              </a:rPr>
              <a:t>5- Brevets : achat, dépôt, maintenance, défense</a:t>
            </a:r>
            <a:endParaRPr/>
          </a:p>
          <a:p>
            <a:pPr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900" strike="noStrike">
                <a:solidFill>
                  <a:srgbClr val="004065"/>
                </a:solidFill>
                <a:latin typeface="Arial"/>
              </a:rPr>
              <a:t>6- Normalisation</a:t>
            </a:r>
            <a:endParaRPr/>
          </a:p>
          <a:p>
            <a:pPr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900" strike="noStrike">
                <a:solidFill>
                  <a:srgbClr val="004065"/>
                </a:solidFill>
                <a:latin typeface="Arial"/>
              </a:rPr>
              <a:t>7- Veille technologique</a:t>
            </a:r>
            <a:endParaRPr/>
          </a:p>
          <a:p>
            <a:pPr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900" strike="noStrike">
                <a:solidFill>
                  <a:srgbClr val="005a8e"/>
                </a:solidFill>
                <a:latin typeface="Arial"/>
              </a:rPr>
              <a:t>Pour favoriser l’embauche de jeunes docteurs par les entreprises : les charges de personnels liés à de jeunes docteurs sont doublées avec des frais de fonctionnement fixés forfaitairement à 200 %</a:t>
            </a:r>
            <a:endParaRPr/>
          </a:p>
          <a:p>
            <a:pPr>
              <a:lnSpc>
                <a:spcPct val="120000"/>
              </a:lnSpc>
            </a:pPr>
            <a:endParaRPr/>
          </a:p>
          <a:p>
            <a:pPr lvl="1">
              <a:lnSpc>
                <a:spcPct val="120000"/>
              </a:lnSpc>
              <a:buSzPct val="25000"/>
              <a:buFont typeface="Arial"/>
              <a:buChar char=" "/>
            </a:pPr>
            <a:r>
              <a:rPr i="1" lang="fr-FR" sz="1600" strike="noStrike">
                <a:solidFill>
                  <a:srgbClr val="004065"/>
                </a:solidFill>
                <a:latin typeface="Arial"/>
              </a:rPr>
              <a:t>Frais de fonctionnement</a:t>
            </a:r>
            <a:endParaRPr/>
          </a:p>
          <a:p>
            <a:pPr>
              <a:lnSpc>
                <a:spcPct val="120000"/>
              </a:lnSpc>
            </a:pPr>
            <a:endParaRPr/>
          </a:p>
          <a:p>
            <a:pPr>
              <a:lnSpc>
                <a:spcPct val="120000"/>
              </a:lnSpc>
            </a:pPr>
            <a:endParaRPr/>
          </a:p>
          <a:p>
            <a:pPr>
              <a:lnSpc>
                <a:spcPct val="120000"/>
              </a:lnSpc>
            </a:pPr>
            <a:endParaRPr/>
          </a:p>
        </p:txBody>
      </p:sp>
      <p:sp>
        <p:nvSpPr>
          <p:cNvPr id="143" name="TextShape 2"/>
          <p:cNvSpPr txBox="1"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A6672F44-13EE-425E-B36A-E84B74C90BF9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144" name="CustomShape 3"/>
          <p:cNvSpPr/>
          <p:nvPr/>
        </p:nvSpPr>
        <p:spPr>
          <a:xfrm>
            <a:off x="1873080" y="13032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fr-FR" sz="2600" strike="noStrike">
                <a:solidFill>
                  <a:srgbClr val="00b8ea"/>
                </a:solidFill>
                <a:latin typeface="Arial"/>
                <a:ea typeface="ＭＳ Ｐゴシック"/>
              </a:rPr>
              <a:t>Présentation générale des dispositifs </a:t>
            </a:r>
            <a:endParaRPr/>
          </a:p>
        </p:txBody>
      </p:sp>
      <p:sp>
        <p:nvSpPr>
          <p:cNvPr id="145" name="CustomShape 4"/>
          <p:cNvSpPr/>
          <p:nvPr/>
        </p:nvSpPr>
        <p:spPr>
          <a:xfrm>
            <a:off x="2720520" y="715320"/>
            <a:ext cx="506232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a20059"/>
                </a:solidFill>
                <a:latin typeface="Arial"/>
              </a:rPr>
              <a:t>Le CIR : l’assiette </a:t>
            </a:r>
            <a:r>
              <a:rPr b="1" lang="fr-FR" strike="noStrike">
                <a:solidFill>
                  <a:srgbClr val="a20059"/>
                </a:solidFill>
                <a:latin typeface="Arial"/>
              </a:rPr>
              <a:t>(dépenses éligibles) </a:t>
            </a:r>
            <a:endParaRPr/>
          </a:p>
        </p:txBody>
      </p:sp>
      <p:sp>
        <p:nvSpPr>
          <p:cNvPr id="146" name="CustomShape 5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1.a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TextShape 1"/>
          <p:cNvSpPr txBox="1"/>
          <p:nvPr/>
        </p:nvSpPr>
        <p:spPr>
          <a:xfrm>
            <a:off x="468360" y="6389640"/>
            <a:ext cx="289512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0098c3"/>
                </a:solidFill>
                <a:latin typeface="Arial"/>
              </a:rPr>
              <a:t>Formation au CIR 2016</a:t>
            </a:r>
            <a:endParaRPr/>
          </a:p>
        </p:txBody>
      </p:sp>
      <p:sp>
        <p:nvSpPr>
          <p:cNvPr id="148" name="TextShape 2"/>
          <p:cNvSpPr txBox="1"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0976074B-1F52-4119-8D52-51801F28983C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149" name="CustomShape 3"/>
          <p:cNvSpPr/>
          <p:nvPr/>
        </p:nvSpPr>
        <p:spPr>
          <a:xfrm>
            <a:off x="609120" y="1340640"/>
            <a:ext cx="8027640" cy="1656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/>
          <a:p>
            <a:pPr lvl="2">
              <a:lnSpc>
                <a:spcPct val="100000"/>
              </a:lnSpc>
              <a:buBlip>
                <a:blip r:embed="rId1"/>
              </a:buBlip>
            </a:pPr>
            <a:r>
              <a:rPr lang="fr-FR" sz="2000" strike="noStrike">
                <a:solidFill>
                  <a:srgbClr val="004065"/>
                </a:solidFill>
                <a:latin typeface="Arial"/>
              </a:rPr>
              <a:t> </a:t>
            </a:r>
            <a:r>
              <a:rPr lang="fr-FR" sz="2000" strike="noStrike">
                <a:solidFill>
                  <a:srgbClr val="004065"/>
                </a:solidFill>
                <a:latin typeface="Arial"/>
              </a:rPr>
              <a:t>Taux de 30% jusqu’à 100 M€ de dépenses de R&amp;D </a:t>
            </a:r>
            <a:r>
              <a:rPr lang="fr-FR" sz="1600" strike="noStrike">
                <a:solidFill>
                  <a:srgbClr val="004065"/>
                </a:solidFill>
                <a:latin typeface="Arial"/>
              </a:rPr>
              <a:t>(taux porté à 50%  dans les DOM). </a:t>
            </a:r>
            <a:endParaRPr/>
          </a:p>
          <a:p>
            <a:pPr lvl="2">
              <a:lnSpc>
                <a:spcPct val="150000"/>
              </a:lnSpc>
              <a:buBlip>
                <a:blip r:embed="rId2"/>
              </a:buBlip>
            </a:pPr>
            <a:r>
              <a:rPr lang="fr-FR" sz="2000" strike="noStrike">
                <a:solidFill>
                  <a:srgbClr val="004065"/>
                </a:solidFill>
                <a:latin typeface="Arial"/>
              </a:rPr>
              <a:t> </a:t>
            </a:r>
            <a:r>
              <a:rPr lang="fr-FR" sz="2000" strike="noStrike">
                <a:solidFill>
                  <a:srgbClr val="004065"/>
                </a:solidFill>
                <a:latin typeface="Arial"/>
              </a:rPr>
              <a:t>Taux de 5% pour la part des dépenses qui excède 100 M€</a:t>
            </a:r>
            <a:endParaRPr/>
          </a:p>
        </p:txBody>
      </p:sp>
      <p:sp>
        <p:nvSpPr>
          <p:cNvPr id="150" name="CustomShape 4"/>
          <p:cNvSpPr/>
          <p:nvPr/>
        </p:nvSpPr>
        <p:spPr>
          <a:xfrm>
            <a:off x="755640" y="3213000"/>
            <a:ext cx="7992720" cy="107964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/>
          <a:p>
            <a:pPr algn="just"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2000" strike="noStrike">
                <a:solidFill>
                  <a:srgbClr val="004065"/>
                </a:solidFill>
                <a:latin typeface="Arial"/>
              </a:rPr>
              <a:t>Une notice d’accompagnement de l’entreprise dans sa démarche de déclaration de dépenses éligibles au CIR est disponible. </a:t>
            </a:r>
            <a:endParaRPr/>
          </a:p>
          <a:p>
            <a:pPr algn="just">
              <a:lnSpc>
                <a:spcPct val="120000"/>
              </a:lnSpc>
              <a:buSzPct val="25000"/>
              <a:buFont typeface="Arial"/>
              <a:buChar char=" "/>
            </a:pPr>
            <a:r>
              <a:rPr lang="fr-FR" sz="1400" strike="noStrike" u="sng">
                <a:solidFill>
                  <a:srgbClr val="6d207c"/>
                </a:solidFill>
                <a:latin typeface="Arial"/>
              </a:rPr>
              <a:t>http</a:t>
            </a:r>
            <a:r>
              <a:rPr lang="fr-FR" sz="1400" strike="noStrike" u="sng">
                <a:solidFill>
                  <a:srgbClr val="6d207c"/>
                </a:solidFill>
                <a:latin typeface="Arial"/>
              </a:rPr>
              <a:t>://</a:t>
            </a:r>
            <a:r>
              <a:rPr lang="fr-FR" sz="1400" strike="noStrike" u="sng">
                <a:solidFill>
                  <a:srgbClr val="6d207c"/>
                </a:solidFill>
                <a:latin typeface="Arial"/>
              </a:rPr>
              <a:t>www.impots.gouv.fr/portal/deploiement/p1/fichedescriptive_6914/fichedescriptive_6914.pdf</a:t>
            </a:r>
            <a:endParaRPr/>
          </a:p>
        </p:txBody>
      </p:sp>
      <p:sp>
        <p:nvSpPr>
          <p:cNvPr id="151" name="CustomShape 5"/>
          <p:cNvSpPr/>
          <p:nvPr/>
        </p:nvSpPr>
        <p:spPr>
          <a:xfrm>
            <a:off x="1873080" y="13032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fr-FR" sz="2600" strike="noStrike">
                <a:solidFill>
                  <a:srgbClr val="00b8ea"/>
                </a:solidFill>
                <a:latin typeface="Arial"/>
                <a:ea typeface="ＭＳ Ｐゴシック"/>
              </a:rPr>
              <a:t>Présentation générale des dispositifs </a:t>
            </a:r>
            <a:endParaRPr/>
          </a:p>
        </p:txBody>
      </p:sp>
      <p:sp>
        <p:nvSpPr>
          <p:cNvPr id="152" name="CustomShape 6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1.a</a:t>
            </a:r>
            <a:endParaRPr/>
          </a:p>
        </p:txBody>
      </p:sp>
    </p:spTree>
  </p:cSld>
  <p:timing>
    <p:tnLst>
      <p:par>
        <p:cTn id="9" dur="indefinite" restart="never" nodeType="tmRoot">
          <p:childTnLst>
            <p:seq>
              <p:cTn id="10" dur="indefinite" nodeType="mainSeq">
                <p:childTnLst>
                  <p:par>
                    <p:cTn id="11" nodeType="clickEffect" fill="hold">
                      <p:stCondLst>
                        <p:cond delay="indefinite"/>
                      </p:stCondLst>
                      <p:childTnLst>
                        <p:par>
                          <p:cTn id="12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r">
              <a:lnSpc>
                <a:spcPct val="100000"/>
              </a:lnSpc>
            </a:pPr>
            <a:fld id="{C5D79CC9-26D1-4144-9633-BD505E6BF1D0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154" name="TextShape 2"/>
          <p:cNvSpPr txBox="1"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F2F4DE0B-3D01-4DF3-9F91-BD64008A42D0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155" name="TextShape 3"/>
          <p:cNvSpPr txBox="1"/>
          <p:nvPr/>
        </p:nvSpPr>
        <p:spPr>
          <a:xfrm>
            <a:off x="0" y="1271520"/>
            <a:ext cx="4427640" cy="4965480"/>
          </a:xfrm>
          <a:prstGeom prst="rect">
            <a:avLst/>
          </a:prstGeom>
          <a:solidFill>
            <a:srgbClr val="99daff"/>
          </a:solidFill>
          <a:ln>
            <a:noFill/>
          </a:ln>
        </p:spPr>
        <p:txBody>
          <a:bodyPr tIns="0" bIns="0"/>
          <a:p>
            <a:pPr algn="ctr"/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Le CIR </a:t>
            </a:r>
            <a:r>
              <a:rPr b="1" lang="fr-FR" sz="2000" strike="noStrike">
                <a:solidFill>
                  <a:srgbClr val="004065"/>
                </a:solidFill>
                <a:latin typeface="Arial"/>
              </a:rPr>
              <a:t>: crédit d’impôt recherche</a:t>
            </a:r>
            <a:endParaRPr/>
          </a:p>
          <a:p>
            <a:pPr lvl="1" algn="ctr">
              <a:lnSpc>
                <a:spcPct val="100000"/>
              </a:lnSpc>
              <a:buSzPct val="25000"/>
              <a:buFont typeface="Arial"/>
              <a:buChar char=" "/>
            </a:pP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    </a:t>
            </a: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(depuis le 1983)</a:t>
            </a:r>
            <a:endParaRPr/>
          </a:p>
          <a:p>
            <a:endParaRPr/>
          </a:p>
          <a:p>
            <a:r>
              <a:rPr lang="fr-FR" strike="noStrike">
                <a:solidFill>
                  <a:srgbClr val="004065"/>
                </a:solidFill>
                <a:latin typeface="Arial"/>
              </a:rPr>
              <a:t>Objectif </a:t>
            </a:r>
            <a:endParaRPr/>
          </a:p>
          <a:p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Aider les entreprises à accroître leurs dépenses de </a:t>
            </a:r>
            <a:r>
              <a:rPr b="1" lang="fr-FR" sz="1400" strike="noStrike" u="sng">
                <a:solidFill>
                  <a:srgbClr val="004065"/>
                </a:solidFill>
                <a:latin typeface="Arial"/>
              </a:rPr>
              <a:t>R&amp;D</a:t>
            </a: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.</a:t>
            </a:r>
            <a:endParaRPr/>
          </a:p>
          <a:p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4065"/>
                </a:solidFill>
                <a:latin typeface="Arial"/>
              </a:rPr>
              <a:t>Entreprises concernées </a:t>
            </a: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Industrielles, commerciales et agricoles.</a:t>
            </a: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Quels que soient leur taille et leur secteur d’activité.</a:t>
            </a:r>
            <a:endParaRPr/>
          </a:p>
          <a:p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4065"/>
                </a:solidFill>
                <a:latin typeface="Arial"/>
              </a:rPr>
              <a:t>Opérations de recherche éligibles  </a:t>
            </a: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•"/>
            </a:pP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activités de recherche fondamentale </a:t>
            </a: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•"/>
            </a:pP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activités de recherche appliquée </a:t>
            </a: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•"/>
            </a:pP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activités de développement expérimental.</a:t>
            </a:r>
            <a:endParaRPr/>
          </a:p>
        </p:txBody>
      </p:sp>
      <p:sp>
        <p:nvSpPr>
          <p:cNvPr id="156" name="CustomShape 4"/>
          <p:cNvSpPr/>
          <p:nvPr/>
        </p:nvSpPr>
        <p:spPr>
          <a:xfrm>
            <a:off x="4551480" y="1268280"/>
            <a:ext cx="4427280" cy="49687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0" bIns="0"/>
          <a:p>
            <a:pPr algn="ctr"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Le CII : </a:t>
            </a:r>
            <a:r>
              <a:rPr b="1" lang="fr-FR" sz="2000" strike="noStrike">
                <a:solidFill>
                  <a:srgbClr val="004065"/>
                </a:solidFill>
                <a:latin typeface="Arial"/>
              </a:rPr>
              <a:t>crédit d’impôt innovation</a:t>
            </a:r>
            <a:endParaRPr/>
          </a:p>
          <a:p>
            <a:pPr algn="ctr">
              <a:lnSpc>
                <a:spcPct val="100000"/>
              </a:lnSpc>
            </a:pP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(depuis 2013)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4065"/>
                </a:solidFill>
                <a:latin typeface="Arial"/>
              </a:rPr>
              <a:t>Objectif </a:t>
            </a: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Aider les entreprises à accroître leurs dépenses d’</a:t>
            </a:r>
            <a:r>
              <a:rPr b="1" lang="fr-FR" sz="1400" strike="noStrike" u="sng">
                <a:solidFill>
                  <a:srgbClr val="004065"/>
                </a:solidFill>
                <a:latin typeface="Arial"/>
              </a:rPr>
              <a:t>innovation</a:t>
            </a:r>
            <a:r>
              <a:rPr b="1" lang="fr-FR" sz="1400" strike="noStrike">
                <a:solidFill>
                  <a:srgbClr val="004065"/>
                </a:solidFill>
                <a:latin typeface="Arial"/>
              </a:rPr>
              <a:t>.</a:t>
            </a: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4065"/>
                </a:solidFill>
                <a:latin typeface="Arial"/>
              </a:rPr>
              <a:t>Entreprises concernées</a:t>
            </a:r>
            <a:r>
              <a:rPr lang="fr-FR" sz="2000" strike="noStrike">
                <a:solidFill>
                  <a:srgbClr val="004065"/>
                </a:solidFill>
                <a:latin typeface="Arial"/>
              </a:rPr>
              <a:t> 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b="1" lang="fr-FR" sz="1400" strike="noStrike">
                <a:solidFill>
                  <a:srgbClr val="004065"/>
                </a:solidFill>
                <a:latin typeface="Arial"/>
                <a:ea typeface="ＭＳ Ｐゴシック"/>
              </a:rPr>
              <a:t>Uniquement les PME au sens communautaire </a:t>
            </a:r>
            <a:r>
              <a:rPr lang="fr-FR" sz="1400" strike="noStrike">
                <a:solidFill>
                  <a:srgbClr val="004065"/>
                </a:solidFill>
                <a:latin typeface="Arial"/>
                <a:ea typeface="ＭＳ Ｐゴシック"/>
              </a:rPr>
              <a:t>(effectif&lt;250 salariés et CA&lt;50M€ ou bilan &lt;43M€).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 lvl="1">
              <a:lnSpc>
                <a:spcPct val="100000"/>
              </a:lnSpc>
              <a:buSzPct val="25000"/>
              <a:buFont typeface="Arial"/>
              <a:buChar char=" "/>
            </a:pPr>
            <a:r>
              <a:rPr lang="fr-FR" strike="noStrike">
                <a:solidFill>
                  <a:srgbClr val="004065"/>
                </a:solidFill>
                <a:latin typeface="Arial"/>
                <a:ea typeface="ＭＳ Ｐゴシック"/>
              </a:rPr>
              <a:t>Opérations d’innovation éligibles</a:t>
            </a:r>
            <a:endParaRPr/>
          </a:p>
          <a:p>
            <a:pPr algn="just">
              <a:lnSpc>
                <a:spcPct val="100000"/>
              </a:lnSpc>
            </a:pPr>
            <a:r>
              <a:rPr b="1" lang="fr-FR" sz="1400" strike="noStrike">
                <a:solidFill>
                  <a:srgbClr val="004065"/>
                </a:solidFill>
                <a:latin typeface="Arial"/>
                <a:ea typeface="ＭＳ Ｐゴシック"/>
              </a:rPr>
              <a:t>Réalisation d’opérations de conception de prototype ou d’installations pilotes de nouveaux produits.  </a:t>
            </a:r>
            <a:endParaRPr/>
          </a:p>
          <a:p>
            <a:pPr algn="just">
              <a:lnSpc>
                <a:spcPct val="100000"/>
              </a:lnSpc>
            </a:pPr>
            <a:r>
              <a:rPr b="1" lang="fr-FR" sz="1400" strike="noStrike">
                <a:solidFill>
                  <a:srgbClr val="004065"/>
                </a:solidFill>
                <a:latin typeface="Arial"/>
                <a:ea typeface="ＭＳ Ｐゴシック"/>
              </a:rPr>
              <a:t>Les produits – nouveaux sur le marché de référence - doivent se distinguer des produits existants par des performances supérieures sur le plan technique, de l’éco-conception, de l’ergonomie ou des fonctionnalités; </a:t>
            </a:r>
            <a:endParaRPr/>
          </a:p>
        </p:txBody>
      </p:sp>
      <p:sp>
        <p:nvSpPr>
          <p:cNvPr id="157" name="TextShape 5"/>
          <p:cNvSpPr txBox="1"/>
          <p:nvPr/>
        </p:nvSpPr>
        <p:spPr>
          <a:xfrm>
            <a:off x="468360" y="6389640"/>
            <a:ext cx="289512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lang="fr-FR" sz="800" strike="noStrike">
                <a:solidFill>
                  <a:srgbClr val="0098c3"/>
                </a:solidFill>
                <a:latin typeface="Arial"/>
              </a:rPr>
              <a:t>Formation au CIR 2016</a:t>
            </a:r>
            <a:endParaRPr/>
          </a:p>
        </p:txBody>
      </p:sp>
      <p:sp>
        <p:nvSpPr>
          <p:cNvPr id="158" name="CustomShape 6"/>
          <p:cNvSpPr/>
          <p:nvPr/>
        </p:nvSpPr>
        <p:spPr>
          <a:xfrm>
            <a:off x="1873080" y="13032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fr-FR" sz="2600" strike="noStrike">
                <a:solidFill>
                  <a:srgbClr val="00b8ea"/>
                </a:solidFill>
                <a:latin typeface="Arial"/>
                <a:ea typeface="ＭＳ Ｐゴシック"/>
              </a:rPr>
              <a:t>Présentation générale des dispositifs </a:t>
            </a:r>
            <a:endParaRPr/>
          </a:p>
        </p:txBody>
      </p:sp>
      <p:sp>
        <p:nvSpPr>
          <p:cNvPr id="159" name="CustomShape 7"/>
          <p:cNvSpPr/>
          <p:nvPr/>
        </p:nvSpPr>
        <p:spPr>
          <a:xfrm>
            <a:off x="2707920" y="715320"/>
            <a:ext cx="232056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a20059"/>
                </a:solidFill>
                <a:latin typeface="Arial"/>
              </a:rPr>
              <a:t>Le CIR et le CII</a:t>
            </a:r>
            <a:endParaRPr/>
          </a:p>
        </p:txBody>
      </p:sp>
      <p:sp>
        <p:nvSpPr>
          <p:cNvPr id="160" name="CustomShape 8"/>
          <p:cNvSpPr/>
          <p:nvPr/>
        </p:nvSpPr>
        <p:spPr>
          <a:xfrm>
            <a:off x="539640" y="620640"/>
            <a:ext cx="71964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1.b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nodeType="clickEffect" fill="hold">
                      <p:stCondLst>
                        <p:cond delay="indefinite"/>
                      </p:stCondLst>
                      <p:childTnLst>
                        <p:par>
                          <p:cTn id="1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3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4" end="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56" end="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6" end="1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24" end="14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48" end="1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90" end="24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48" end="2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84" end="3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21" end="35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nodeType="with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55" end="39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nodeType="clickEffect" fill="hold">
                      <p:stCondLst>
                        <p:cond delay="indefinite"/>
                      </p:stCondLst>
                      <p:childTnLst>
                        <p:par>
                          <p:cTn id="4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5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TextShape 1"/>
          <p:cNvSpPr txBox="1"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CDA64CC3-3FD1-4C16-8D21-E279F6D35D9C}" type="slidenum">
              <a:rPr lang="fr-FR" sz="800" strike="noStrike">
                <a:solidFill>
                  <a:srgbClr val="0098c3"/>
                </a:solidFill>
                <a:latin typeface="Arial"/>
                <a:ea typeface="ＭＳ Ｐゴシック"/>
              </a:rPr>
              <a:t>&lt;numéro&gt;</a:t>
            </a:fld>
            <a:endParaRPr/>
          </a:p>
        </p:txBody>
      </p:sp>
      <p:sp>
        <p:nvSpPr>
          <p:cNvPr id="162" name="CustomShape 2"/>
          <p:cNvSpPr/>
          <p:nvPr/>
        </p:nvSpPr>
        <p:spPr>
          <a:xfrm>
            <a:off x="563040" y="1268640"/>
            <a:ext cx="8580600" cy="2809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75600" rIns="75600" tIns="37800" bIns="37800"/>
          <a:p>
            <a:pPr>
              <a:lnSpc>
                <a:spcPct val="100000"/>
              </a:lnSpc>
            </a:pPr>
            <a:r>
              <a:rPr i="1" lang="fr-FR" sz="1400" strike="noStrike">
                <a:solidFill>
                  <a:srgbClr val="003555"/>
                </a:solidFill>
                <a:latin typeface="Arial"/>
                <a:ea typeface="ＭＳ Ｐゴシック"/>
              </a:rPr>
              <a:t>Réf : L. 80 B 3 et 3°bis du LPF</a:t>
            </a:r>
            <a:endParaRPr/>
          </a:p>
          <a:p>
            <a:pPr algn="just">
              <a:lnSpc>
                <a:spcPct val="100000"/>
              </a:lnSpc>
            </a:pPr>
            <a:r>
              <a:rPr lang="fr-FR" sz="1100" strike="noStrike">
                <a:solidFill>
                  <a:srgbClr val="003555"/>
                </a:solidFill>
                <a:latin typeface="Arial"/>
                <a:ea typeface="ＭＳ Ｐゴシック"/>
              </a:rPr>
              <a:t>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lang="fr-FR" sz="1700" strike="noStrike">
                <a:solidFill>
                  <a:srgbClr val="003555"/>
                </a:solidFill>
                <a:latin typeface="Arial"/>
                <a:ea typeface="ＭＳ Ｐゴシック"/>
              </a:rPr>
              <a:t>Le rescrit sécurise votre CIR l’</a:t>
            </a:r>
            <a:r>
              <a:rPr b="1" lang="fr-FR" sz="1700" strike="noStrike">
                <a:solidFill>
                  <a:srgbClr val="003555"/>
                </a:solidFill>
                <a:latin typeface="Arial"/>
                <a:ea typeface="ＭＳ Ｐゴシック"/>
              </a:rPr>
              <a:t>éligibilité de votre projet de R&amp;D </a:t>
            </a:r>
            <a:r>
              <a:rPr lang="fr-FR" sz="1700" strike="noStrike">
                <a:solidFill>
                  <a:srgbClr val="003555"/>
                </a:solidFill>
                <a:latin typeface="Arial"/>
                <a:ea typeface="ＭＳ Ｐゴシック"/>
              </a:rPr>
              <a:t>au CIR ne pourra pas être remis en cause : en cas de contrôle fiscal, celui-ci ne portera que sur les éléments comptables de la déclaration CIR. 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 algn="just">
              <a:lnSpc>
                <a:spcPct val="100000"/>
              </a:lnSpc>
            </a:pPr>
            <a:r>
              <a:rPr b="1" lang="fr-FR" sz="1600" strike="noStrike">
                <a:solidFill>
                  <a:srgbClr val="003555"/>
                </a:solidFill>
                <a:latin typeface="Arial"/>
                <a:ea typeface="ＭＳ Ｐゴシック"/>
              </a:rPr>
              <a:t>Dossier type à compléter par l’entreprise </a:t>
            </a:r>
            <a:r>
              <a:rPr lang="fr-FR" sz="1600" strike="noStrike">
                <a:solidFill>
                  <a:srgbClr val="003555"/>
                </a:solidFill>
                <a:latin typeface="Arial"/>
                <a:ea typeface="ＭＳ Ｐゴシック"/>
              </a:rPr>
              <a:t>téléchargeable sur le site du MENESR. </a:t>
            </a:r>
            <a:endParaRPr/>
          </a:p>
          <a:p>
            <a:pPr algn="just">
              <a:lnSpc>
                <a:spcPct val="100000"/>
              </a:lnSpc>
            </a:pPr>
            <a:r>
              <a:rPr lang="fr-FR" sz="1600" strike="noStrike">
                <a:solidFill>
                  <a:srgbClr val="003555"/>
                </a:solidFill>
                <a:latin typeface="Arial"/>
                <a:ea typeface="ＭＳ Ｐゴシック"/>
              </a:rPr>
              <a:t>http://www.enseignementsup-recherche.gouv.fr/cid79473/cir-procedures-de-securisation.html</a:t>
            </a:r>
            <a:endParaRPr/>
          </a:p>
          <a:p>
            <a:pPr algn="just">
              <a:lnSpc>
                <a:spcPct val="100000"/>
              </a:lnSpc>
            </a:pPr>
            <a:endParaRPr/>
          </a:p>
          <a:p>
            <a:pPr>
              <a:lnSpc>
                <a:spcPct val="5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</p:txBody>
      </p:sp>
      <p:sp>
        <p:nvSpPr>
          <p:cNvPr id="163" name="CustomShape 3"/>
          <p:cNvSpPr/>
          <p:nvPr/>
        </p:nvSpPr>
        <p:spPr>
          <a:xfrm>
            <a:off x="1873080" y="13032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anchor="ctr"/>
          <a:p>
            <a:pPr>
              <a:lnSpc>
                <a:spcPct val="100000"/>
              </a:lnSpc>
            </a:pPr>
            <a:r>
              <a:rPr b="1" lang="fr-FR" sz="2600" strike="noStrike">
                <a:solidFill>
                  <a:srgbClr val="00b8ea"/>
                </a:solidFill>
                <a:latin typeface="Arial"/>
                <a:ea typeface="ＭＳ Ｐゴシック"/>
              </a:rPr>
              <a:t>Présentation générale des dispositifs </a:t>
            </a:r>
            <a:endParaRPr/>
          </a:p>
        </p:txBody>
      </p:sp>
      <p:sp>
        <p:nvSpPr>
          <p:cNvPr id="164" name="CustomShape 4"/>
          <p:cNvSpPr/>
          <p:nvPr/>
        </p:nvSpPr>
        <p:spPr>
          <a:xfrm>
            <a:off x="2507400" y="715320"/>
            <a:ext cx="4691880" cy="457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a20059"/>
                </a:solidFill>
                <a:latin typeface="Arial"/>
              </a:rPr>
              <a:t>Le rescrit : sécurisation du CIR</a:t>
            </a:r>
            <a:endParaRPr/>
          </a:p>
        </p:txBody>
      </p:sp>
      <p:sp>
        <p:nvSpPr>
          <p:cNvPr id="165" name="CustomShape 5"/>
          <p:cNvSpPr/>
          <p:nvPr/>
        </p:nvSpPr>
        <p:spPr>
          <a:xfrm>
            <a:off x="539640" y="620640"/>
            <a:ext cx="71964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1.c</a:t>
            </a:r>
            <a:endParaRPr/>
          </a:p>
        </p:txBody>
      </p:sp>
      <p:sp>
        <p:nvSpPr>
          <p:cNvPr id="166" name="TextShape 6"/>
          <p:cNvSpPr txBox="1"/>
          <p:nvPr/>
        </p:nvSpPr>
        <p:spPr>
          <a:xfrm>
            <a:off x="539640" y="6630480"/>
            <a:ext cx="289512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>
              <a:lnSpc>
                <a:spcPct val="100000"/>
              </a:lnSpc>
            </a:pPr>
            <a:r>
              <a:rPr b="1" lang="fr-FR" sz="800" strike="noStrike">
                <a:solidFill>
                  <a:srgbClr val="004065"/>
                </a:solidFill>
                <a:latin typeface="Arial"/>
              </a:rPr>
              <a:t>* SF : Services fiscaux </a:t>
            </a:r>
            <a:endParaRPr/>
          </a:p>
        </p:txBody>
      </p:sp>
    </p:spTree>
  </p:cSld>
  <p:timing>
    <p:tnLst>
      <p:par>
        <p:cTn id="47" dur="indefinite" restart="never" nodeType="tmRoot">
          <p:childTnLst>
            <p:seq>
              <p:cTn id="4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extShape 1"/>
          <p:cNvSpPr txBox="1"/>
          <p:nvPr/>
        </p:nvSpPr>
        <p:spPr>
          <a:xfrm>
            <a:off x="1835640" y="111960"/>
            <a:ext cx="6562440" cy="4903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>
              <a:lnSpc>
                <a:spcPct val="100000"/>
              </a:lnSpc>
            </a:pPr>
            <a:r>
              <a:rPr lang="fr-FR" sz="3200" strike="noStrike">
                <a:solidFill>
                  <a:srgbClr val="00b8ea"/>
                </a:solidFill>
                <a:latin typeface="Arial"/>
              </a:rPr>
              <a:t>Eléments chiffrés </a:t>
            </a:r>
            <a:endParaRPr/>
          </a:p>
        </p:txBody>
      </p:sp>
      <p:sp>
        <p:nvSpPr>
          <p:cNvPr id="168" name="TextShape 2"/>
          <p:cNvSpPr txBox="1"/>
          <p:nvPr/>
        </p:nvSpPr>
        <p:spPr>
          <a:xfrm>
            <a:off x="8172360" y="6389640"/>
            <a:ext cx="514080" cy="207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r">
              <a:lnSpc>
                <a:spcPct val="100000"/>
              </a:lnSpc>
            </a:pPr>
            <a:fld id="{F4708A61-3173-4AFC-9068-B453F8B83DE5}" type="slidenum">
              <a:rPr lang="fr-FR" sz="800" strike="noStrike">
                <a:solidFill>
                  <a:srgbClr val="0098c3"/>
                </a:solidFill>
                <a:latin typeface="Arial"/>
              </a:rPr>
              <a:t>&lt;numéro&gt;</a:t>
            </a:fld>
            <a:endParaRPr/>
          </a:p>
        </p:txBody>
      </p:sp>
      <p:sp>
        <p:nvSpPr>
          <p:cNvPr id="169" name="CustomShape 3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2.a</a:t>
            </a:r>
            <a:endParaRPr/>
          </a:p>
        </p:txBody>
      </p:sp>
      <p:graphicFrame>
        <p:nvGraphicFramePr>
          <p:cNvPr id="170" name="Graphique 11"/>
          <p:cNvGraphicFramePr/>
          <p:nvPr/>
        </p:nvGraphicFramePr>
        <p:xfrm>
          <a:off x="251640" y="1268280"/>
          <a:ext cx="8568720" cy="4824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71" name="Graphique 12"/>
          <p:cNvGraphicFramePr/>
          <p:nvPr/>
        </p:nvGraphicFramePr>
        <p:xfrm>
          <a:off x="971640" y="764640"/>
          <a:ext cx="3886560" cy="26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2" name="CustomShape 4"/>
          <p:cNvSpPr/>
          <p:nvPr/>
        </p:nvSpPr>
        <p:spPr>
          <a:xfrm>
            <a:off x="5236560" y="682920"/>
            <a:ext cx="3210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fr-FR" sz="2800" strike="noStrike">
                <a:solidFill>
                  <a:srgbClr val="00b8ea"/>
                </a:solidFill>
                <a:latin typeface="Arial"/>
              </a:rPr>
              <a:t>Au niveau national </a:t>
            </a:r>
            <a:endParaRPr/>
          </a:p>
        </p:txBody>
      </p:sp>
    </p:spTree>
  </p:cSld>
  <p:timing>
    <p:tnLst>
      <p:par>
        <p:cTn id="49" dur="indefinite" restart="never" nodeType="tmRoot">
          <p:childTnLst>
            <p:seq>
              <p:cTn id="50" dur="indefinite" nodeType="mainSeq">
                <p:childTnLst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-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3" name="Table 1"/>
          <p:cNvGraphicFramePr/>
          <p:nvPr/>
        </p:nvGraphicFramePr>
        <p:xfrm>
          <a:off x="593640" y="2421000"/>
          <a:ext cx="8351640" cy="2603160"/>
        </p:xfrm>
        <a:graphic>
          <a:graphicData uri="http://schemas.openxmlformats.org/drawingml/2006/table">
            <a:tbl>
              <a:tblPr/>
              <a:tblGrid>
                <a:gridCol w="1807920"/>
                <a:gridCol w="1182600"/>
                <a:gridCol w="1311120"/>
                <a:gridCol w="1050840"/>
                <a:gridCol w="1049040"/>
                <a:gridCol w="921960"/>
                <a:gridCol w="1028160"/>
              </a:tblGrid>
              <a:tr h="939600"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Type de dépenses déclarées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Nombre de déclarants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Nombre de bénéficiaires</a:t>
                      </a:r>
                      <a:r>
                        <a:rPr b="1" lang="fr-FR" sz="1400" strike="noStrike" baseline="30000">
                          <a:solidFill>
                            <a:srgbClr val="ffffff"/>
                          </a:solidFill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Dépenses M€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Part dépenses %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Créance (M€)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Part créance %</a:t>
                      </a:r>
                      <a:endParaRPr/>
                    </a:p>
                  </a:txBody>
                  <a:tcPr/>
                </a:tc>
              </a:tr>
              <a:tr h="3474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Recherche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17 845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15 245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20 119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96,5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5 567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 </a:t>
                      </a: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97,6   </a:t>
                      </a:r>
                      <a:endParaRPr/>
                    </a:p>
                  </a:txBody>
                  <a:tcPr/>
                </a:tc>
              </a:tr>
              <a:tr h="3474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Innovation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3 554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3 445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372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1,8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74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1,3</a:t>
                      </a:r>
                      <a:endParaRPr/>
                    </a:p>
                  </a:txBody>
                  <a:tcPr/>
                </a:tc>
              </a:tr>
              <a:tr h="34740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Collection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1 136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1 062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365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1,8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65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lang="fr-FR" sz="1400" strike="noStrike">
                          <a:solidFill>
                            <a:srgbClr val="004065"/>
                          </a:solidFill>
                          <a:latin typeface="Arial"/>
                        </a:rPr>
                        <a:t>1,1   </a:t>
                      </a:r>
                      <a:endParaRPr/>
                    </a:p>
                  </a:txBody>
                  <a:tcPr/>
                </a:tc>
              </a:tr>
              <a:tr h="621360">
                <a:tc>
                  <a:txBody>
                    <a:bodyPr lIns="68400" rIns="68400" tIns="0" bIns="0"/>
                    <a:p>
                      <a:pPr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Ensemble, hors doubles comptes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  <a:endParaRPr/>
                    </a:p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22 830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  <a:endParaRPr/>
                    </a:p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17 445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  <a:endParaRPr/>
                    </a:p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20 855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  <a:endParaRPr/>
                    </a:p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  <a:endParaRPr/>
                    </a:p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5 707</a:t>
                      </a:r>
                      <a:endParaRPr/>
                    </a:p>
                  </a:txBody>
                  <a:tcPr/>
                </a:tc>
                <a:tc>
                  <a:txBody>
                    <a:bodyPr lIns="68400" rIns="68400" tIns="0" bIns="0"/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  <a:endParaRPr/>
                    </a:p>
                    <a:p>
                      <a:pPr algn="r">
                        <a:lnSpc>
                          <a:spcPct val="115000"/>
                        </a:lnSpc>
                      </a:pPr>
                      <a:r>
                        <a:rPr b="1" lang="fr-FR" sz="1400" strike="noStrike">
                          <a:solidFill>
                            <a:srgbClr val="ffffff"/>
                          </a:solidFill>
                          <a:latin typeface="Arial"/>
                        </a:rPr>
                        <a:t>100</a:t>
                      </a:r>
                      <a:endParaRPr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4" name="CustomShape 2"/>
          <p:cNvSpPr/>
          <p:nvPr/>
        </p:nvSpPr>
        <p:spPr>
          <a:xfrm>
            <a:off x="755640" y="1688400"/>
            <a:ext cx="8316000" cy="547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3000" strike="noStrike">
                <a:solidFill>
                  <a:srgbClr val="007292"/>
                </a:solidFill>
                <a:latin typeface="Arial"/>
              </a:rPr>
              <a:t>Distribution de la créance par type de dépenses</a:t>
            </a:r>
            <a:endParaRPr/>
          </a:p>
        </p:txBody>
      </p:sp>
      <p:sp>
        <p:nvSpPr>
          <p:cNvPr id="175" name="CustomShape 3"/>
          <p:cNvSpPr/>
          <p:nvPr/>
        </p:nvSpPr>
        <p:spPr>
          <a:xfrm>
            <a:off x="530280" y="620640"/>
            <a:ext cx="729000" cy="647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1" lang="fr-FR" sz="2400" strike="noStrike">
                <a:solidFill>
                  <a:srgbClr val="004065"/>
                </a:solidFill>
                <a:latin typeface="Arial"/>
              </a:rPr>
              <a:t>2.a</a:t>
            </a:r>
            <a:endParaRPr/>
          </a:p>
        </p:txBody>
      </p:sp>
      <p:sp>
        <p:nvSpPr>
          <p:cNvPr id="176" name="CustomShape 4"/>
          <p:cNvSpPr/>
          <p:nvPr/>
        </p:nvSpPr>
        <p:spPr>
          <a:xfrm>
            <a:off x="1835640" y="111960"/>
            <a:ext cx="6562440" cy="49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fr-FR" sz="3200" strike="noStrike">
                <a:solidFill>
                  <a:srgbClr val="00b8ea"/>
                </a:solidFill>
                <a:latin typeface="Arial"/>
              </a:rPr>
              <a:t>Eléments chiffrés </a:t>
            </a:r>
            <a:endParaRPr/>
          </a:p>
        </p:txBody>
      </p:sp>
      <p:sp>
        <p:nvSpPr>
          <p:cNvPr id="177" name="CustomShape 5"/>
          <p:cNvSpPr/>
          <p:nvPr/>
        </p:nvSpPr>
        <p:spPr>
          <a:xfrm>
            <a:off x="5236560" y="682920"/>
            <a:ext cx="3210840" cy="5169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fr-FR" sz="2800" strike="noStrike">
                <a:solidFill>
                  <a:srgbClr val="00b8ea"/>
                </a:solidFill>
                <a:latin typeface="Arial"/>
              </a:rPr>
              <a:t>Au niveau national </a:t>
            </a:r>
            <a:endParaRPr/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